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341" r:id="rId2"/>
    <p:sldId id="559" r:id="rId3"/>
    <p:sldId id="513" r:id="rId4"/>
    <p:sldId id="514" r:id="rId5"/>
    <p:sldId id="515" r:id="rId6"/>
    <p:sldId id="516" r:id="rId7"/>
    <p:sldId id="517" r:id="rId8"/>
    <p:sldId id="518" r:id="rId9"/>
    <p:sldId id="519" r:id="rId10"/>
    <p:sldId id="520" r:id="rId11"/>
    <p:sldId id="521" r:id="rId12"/>
    <p:sldId id="522" r:id="rId13"/>
    <p:sldId id="523" r:id="rId14"/>
    <p:sldId id="524" r:id="rId15"/>
    <p:sldId id="525" r:id="rId16"/>
    <p:sldId id="540" r:id="rId17"/>
    <p:sldId id="541" r:id="rId18"/>
    <p:sldId id="542" r:id="rId19"/>
    <p:sldId id="543" r:id="rId20"/>
    <p:sldId id="544" r:id="rId21"/>
    <p:sldId id="545" r:id="rId22"/>
    <p:sldId id="546" r:id="rId23"/>
    <p:sldId id="547" r:id="rId24"/>
    <p:sldId id="548" r:id="rId25"/>
    <p:sldId id="549" r:id="rId26"/>
    <p:sldId id="550" r:id="rId27"/>
    <p:sldId id="553" r:id="rId28"/>
    <p:sldId id="551" r:id="rId29"/>
    <p:sldId id="552" r:id="rId30"/>
    <p:sldId id="526" r:id="rId31"/>
    <p:sldId id="534" r:id="rId32"/>
    <p:sldId id="527" r:id="rId33"/>
    <p:sldId id="528" r:id="rId34"/>
    <p:sldId id="529" r:id="rId35"/>
    <p:sldId id="530" r:id="rId36"/>
    <p:sldId id="533" r:id="rId37"/>
    <p:sldId id="535" r:id="rId38"/>
    <p:sldId id="558" r:id="rId39"/>
    <p:sldId id="554" r:id="rId40"/>
    <p:sldId id="555" r:id="rId41"/>
    <p:sldId id="557" r:id="rId42"/>
    <p:sldId id="537" r:id="rId43"/>
    <p:sldId id="512" r:id="rId44"/>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p:restoredTop sz="94636"/>
  </p:normalViewPr>
  <p:slideViewPr>
    <p:cSldViewPr>
      <p:cViewPr>
        <p:scale>
          <a:sx n="75" d="100"/>
          <a:sy n="75" d="100"/>
        </p:scale>
        <p:origin x="-1520" y="-584"/>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11/11/16</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11/11/16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eaLnBrk="1" fontAlgn="auto" hangingPunct="1">
              <a:spcBef>
                <a:spcPts val="0"/>
              </a:spcBef>
              <a:spcAft>
                <a:spcPts val="0"/>
              </a:spcAft>
              <a:defRPr/>
            </a:pPr>
            <a:r>
              <a:rPr lang="en-US" sz="1300" dirty="0"/>
              <a:t>Recent additions: Felicia Gomez (postdoc), Jason </a:t>
            </a:r>
            <a:r>
              <a:rPr lang="en-US" sz="1300" dirty="0" err="1"/>
              <a:t>Kunisaki</a:t>
            </a:r>
            <a:r>
              <a:rPr lang="en-US" sz="1300" dirty="0"/>
              <a:t> (honors student), Arpad </a:t>
            </a:r>
            <a:r>
              <a:rPr lang="en-US" sz="1300" dirty="0" err="1"/>
              <a:t>Danos</a:t>
            </a:r>
            <a:r>
              <a:rPr lang="en-US" sz="1300" dirty="0"/>
              <a:t> (Intern), </a:t>
            </a:r>
            <a:r>
              <a:rPr lang="en-US" sz="1300" dirty="0" err="1"/>
              <a:t>Lynzey</a:t>
            </a:r>
            <a:r>
              <a:rPr lang="en-US" sz="1300" dirty="0"/>
              <a:t> </a:t>
            </a:r>
            <a:r>
              <a:rPr lang="en-US" sz="1300" dirty="0" err="1"/>
              <a:t>Kujan</a:t>
            </a:r>
            <a:r>
              <a:rPr lang="en-US" sz="1300" dirty="0"/>
              <a:t> (Intern)</a:t>
            </a:r>
          </a:p>
          <a:p>
            <a:pPr defTabSz="483306" eaLnBrk="1" fontAlgn="auto" hangingPunct="1">
              <a:spcBef>
                <a:spcPts val="0"/>
              </a:spcBef>
              <a:spcAft>
                <a:spcPts val="0"/>
              </a:spcAft>
            </a:pPr>
            <a:r>
              <a:rPr lang="en-US" sz="1300" dirty="0"/>
              <a:t>Recent additions: Cody Ramirez (PhD student), </a:t>
            </a:r>
            <a:r>
              <a:rPr lang="en-US" sz="1300" dirty="0" err="1"/>
              <a:t>Lynzey</a:t>
            </a:r>
            <a:r>
              <a:rPr lang="en-US" sz="1300" dirty="0"/>
              <a:t> </a:t>
            </a:r>
            <a:r>
              <a:rPr lang="en-US" sz="1300" dirty="0" err="1"/>
              <a:t>Kujan</a:t>
            </a:r>
            <a:r>
              <a:rPr lang="en-US" sz="1300"/>
              <a:t> (Intern), Connor Liu (Med student)</a:t>
            </a:r>
          </a:p>
          <a:p>
            <a:endParaRPr lang="en-US" smtClean="0"/>
          </a:p>
          <a:p>
            <a:endParaRPr lang="en-US" dirty="0"/>
          </a:p>
        </p:txBody>
      </p:sp>
      <p:sp>
        <p:nvSpPr>
          <p:cNvPr id="4" name="Slide Number Placeholder 3"/>
          <p:cNvSpPr>
            <a:spLocks noGrp="1"/>
          </p:cNvSpPr>
          <p:nvPr>
            <p:ph type="sldNum" sz="quarter" idx="10"/>
          </p:nvPr>
        </p:nvSpPr>
        <p:spPr/>
        <p:txBody>
          <a:bodyPr/>
          <a:lstStyle/>
          <a:p>
            <a:fld id="{7033A44C-EE80-CC43-8CD8-88C55C2219DB}" type="slidenum">
              <a:rPr lang="en-US" smtClean="0"/>
              <a:t>2</a:t>
            </a:fld>
            <a:endParaRPr lang="en-US"/>
          </a:p>
        </p:txBody>
      </p:sp>
    </p:spTree>
    <p:extLst>
      <p:ext uri="{BB962C8B-B14F-4D97-AF65-F5344CB8AC3E}">
        <p14:creationId xmlns:p14="http://schemas.microsoft.com/office/powerpoint/2010/main" val="579156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15</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30</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32</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33</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34</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35</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4" name="TextBox 3"/>
          <p:cNvSpPr txBox="1"/>
          <p:nvPr userDrawn="1"/>
        </p:nvSpPr>
        <p:spPr>
          <a:xfrm>
            <a:off x="76200" y="6429375"/>
            <a:ext cx="6705600" cy="3968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5" name="TextBox 4"/>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7" name="TextBox 6"/>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8" name="TextBox 7"/>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
        <p:nvSpPr>
          <p:cNvPr id="5" name="TextBox 4"/>
          <p:cNvSpPr txBox="1"/>
          <p:nvPr userDrawn="1"/>
        </p:nvSpPr>
        <p:spPr>
          <a:xfrm>
            <a:off x="76200" y="6429375"/>
            <a:ext cx="6705600" cy="40005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dirty="0" smtClean="0">
                <a:solidFill>
                  <a:schemeClr val="bg1"/>
                </a:solidFill>
                <a:latin typeface="Calibri" charset="0"/>
                <a:cs typeface="Calibri" charset="0"/>
              </a:rPr>
              <a:t>Advanced Sequencing Technologies &amp; Applications</a:t>
            </a:r>
          </a:p>
        </p:txBody>
      </p:sp>
      <p:sp>
        <p:nvSpPr>
          <p:cNvPr id="6" name="TextBox 5"/>
          <p:cNvSpPr txBox="1"/>
          <p:nvPr userDrawn="1"/>
        </p:nvSpPr>
        <p:spPr>
          <a:xfrm>
            <a:off x="6172200" y="6477000"/>
            <a:ext cx="2895600" cy="3381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600" b="1" smtClean="0">
                <a:cs typeface="Arial" charset="0"/>
              </a:rPr>
              <a:t>http://meetings.cshl.edu/</a:t>
            </a:r>
            <a:endParaRPr lang="en-US" sz="1600"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49620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CF3FDDA8-DFE2-794D-9469-18250F189BBE}" type="datetime1">
              <a:rPr lang="en-US"/>
              <a:pPr>
                <a:defRPr/>
              </a:pPr>
              <a:t>11/11/16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Segoe UI"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133E7D2-33FF-EC4A-AE37-9A522B04AD5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stars.org/p/7020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ws.amazon.com/consol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hyperlink" Target="https://364840684323.signin.aws.amazon.com/consol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9.jpg"/><Relationship Id="rId21" Type="http://schemas.openxmlformats.org/officeDocument/2006/relationships/image" Target="../media/image20.JPG"/><Relationship Id="rId22" Type="http://schemas.openxmlformats.org/officeDocument/2006/relationships/image" Target="../media/image21.jpg"/><Relationship Id="rId10" Type="http://schemas.openxmlformats.org/officeDocument/2006/relationships/image" Target="../media/image9.jpg"/><Relationship Id="rId11" Type="http://schemas.openxmlformats.org/officeDocument/2006/relationships/image" Target="../media/image10.jpg"/><Relationship Id="rId12" Type="http://schemas.openxmlformats.org/officeDocument/2006/relationships/image" Target="../media/image11.jpg"/><Relationship Id="rId13" Type="http://schemas.openxmlformats.org/officeDocument/2006/relationships/image" Target="../media/image12.jpg"/><Relationship Id="rId14" Type="http://schemas.openxmlformats.org/officeDocument/2006/relationships/image" Target="../media/image13.jpg"/><Relationship Id="rId15" Type="http://schemas.openxmlformats.org/officeDocument/2006/relationships/image" Target="../media/image14.jpg"/><Relationship Id="rId16" Type="http://schemas.openxmlformats.org/officeDocument/2006/relationships/image" Target="../media/image15.jpg"/><Relationship Id="rId17" Type="http://schemas.openxmlformats.org/officeDocument/2006/relationships/image" Target="../media/image16.JPG"/><Relationship Id="rId18" Type="http://schemas.openxmlformats.org/officeDocument/2006/relationships/image" Target="../media/image17.JPG"/><Relationship Id="rId19"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6.png"/><Relationship Id="rId8"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jp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loud.google.com/" TargetMode="External"/><Relationship Id="rId4" Type="http://schemas.openxmlformats.org/officeDocument/2006/relationships/hyperlink" Target="https://www.digitalocean.com/" TargetMode="External"/><Relationship Id="rId5" Type="http://schemas.openxmlformats.org/officeDocument/2006/relationships/hyperlink" Target="https://azure.microsoft.com/en-us/" TargetMode="External"/><Relationship Id="rId6" Type="http://schemas.openxmlformats.org/officeDocument/2006/relationships/hyperlink" Target="http://www.rackspace.com/cloud" TargetMode="External"/><Relationship Id="rId1" Type="http://schemas.openxmlformats.org/officeDocument/2006/relationships/slideLayout" Target="../slideLayouts/slideLayout2.xml"/><Relationship Id="rId2" Type="http://schemas.openxmlformats.org/officeDocument/2006/relationships/hyperlink" Target="https://aws.amazon.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819400"/>
            <a:ext cx="7772400" cy="1447800"/>
          </a:xfrm>
        </p:spPr>
        <p:txBody>
          <a:bodyPr/>
          <a:lstStyle/>
          <a:p>
            <a:pPr eaLnBrk="1" hangingPunct="1"/>
            <a:r>
              <a:rPr lang="en-US" b="0" dirty="0">
                <a:solidFill>
                  <a:srgbClr val="CA0000"/>
                </a:solidFill>
                <a:latin typeface="Calibri" charset="0"/>
                <a:ea typeface="ＭＳ Ｐゴシック" charset="0"/>
                <a:cs typeface="ＭＳ Ｐゴシック" charset="0"/>
              </a:rPr>
              <a:t>Advanced Sequencing Technologies &amp; Applications</a:t>
            </a:r>
          </a:p>
        </p:txBody>
      </p:sp>
      <p:sp>
        <p:nvSpPr>
          <p:cNvPr id="9218" name="Rectangle 3"/>
          <p:cNvSpPr txBox="1">
            <a:spLocks noChangeArrowheads="1"/>
          </p:cNvSpPr>
          <p:nvPr/>
        </p:nvSpPr>
        <p:spPr bwMode="auto">
          <a:xfrm>
            <a:off x="1182688" y="4549775"/>
            <a:ext cx="677862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Arial" charset="0"/>
              <a:buNone/>
            </a:pPr>
            <a:r>
              <a:rPr lang="en-US" sz="2800">
                <a:latin typeface="Calibri" charset="0"/>
              </a:rPr>
              <a:t>http://meetings.cshl.edu/courses.html</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152400" y="1368425"/>
            <a:ext cx="8839200" cy="4724400"/>
          </a:xfrm>
        </p:spPr>
        <p:txBody>
          <a:bodyPr/>
          <a:lstStyle/>
          <a:p>
            <a:r>
              <a:rPr lang="en-US" dirty="0">
                <a:ea typeface="ＭＳ Ｐゴシック" charset="0"/>
              </a:rPr>
              <a:t>Not cheap! </a:t>
            </a:r>
          </a:p>
          <a:p>
            <a:r>
              <a:rPr lang="en-US" dirty="0">
                <a:ea typeface="ＭＳ Ｐゴシック" charset="0"/>
              </a:rPr>
              <a:t>Getting files to and from there</a:t>
            </a:r>
          </a:p>
          <a:p>
            <a:r>
              <a:rPr lang="en-US" dirty="0">
                <a:ea typeface="ＭＳ Ｐゴシック" charset="0"/>
              </a:rPr>
              <a:t>Not the best solution for everybody</a:t>
            </a:r>
          </a:p>
          <a:p>
            <a:r>
              <a:rPr lang="en-US" dirty="0">
                <a:ea typeface="ＭＳ Ｐゴシック" charset="0"/>
              </a:rPr>
              <a:t>Standardization</a:t>
            </a:r>
          </a:p>
          <a:p>
            <a:r>
              <a:rPr lang="en-US" dirty="0">
                <a:ea typeface="ＭＳ Ｐゴシック" charset="0"/>
              </a:rPr>
              <a:t>PHI: personal health information &amp; security concerns</a:t>
            </a:r>
          </a:p>
          <a:p>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152400" y="1152525"/>
            <a:ext cx="8839200" cy="4724400"/>
          </a:xfrm>
        </p:spPr>
        <p:txBody>
          <a:bodyPr/>
          <a:lstStyle/>
          <a:p>
            <a:r>
              <a:rPr lang="en-US" dirty="0" smtClean="0">
                <a:ea typeface="ＭＳ Ｐゴシック" charset="0"/>
              </a:rPr>
              <a:t>We </a:t>
            </a:r>
            <a:r>
              <a:rPr lang="en-US" dirty="0">
                <a:ea typeface="ＭＳ Ｐゴシック" charset="0"/>
              </a:rPr>
              <a:t>received a grant from Amazon, so supported by ‘AWS in Education grant </a:t>
            </a:r>
            <a:r>
              <a:rPr lang="en-US" dirty="0" smtClean="0">
                <a:ea typeface="ＭＳ Ｐゴシック" charset="0"/>
              </a:rPr>
              <a:t>award’.</a:t>
            </a:r>
            <a:endParaRPr lang="en-US" dirty="0">
              <a:ea typeface="ＭＳ Ｐゴシック" charset="0"/>
            </a:endParaRPr>
          </a:p>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a:t>
            </a:r>
            <a:r>
              <a:rPr lang="en-US" dirty="0" smtClean="0">
                <a:ea typeface="ＭＳ Ｐゴシック" charset="0"/>
              </a:rPr>
              <a:t>) – now one for this course!</a:t>
            </a:r>
            <a:endParaRPr lang="en-US" dirty="0">
              <a:ea typeface="ＭＳ Ｐゴシック" charset="0"/>
            </a:endParaRP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107950" y="1052513"/>
            <a:ext cx="8839200"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smtClean="0"/>
              <a:t>are</a:t>
            </a:r>
            <a:r>
              <a:rPr lang="pl-PL" dirty="0" smtClean="0"/>
              <a:t> </a:t>
            </a:r>
            <a:r>
              <a:rPr lang="pl-PL" dirty="0" err="1" smtClean="0"/>
              <a:t>different</a:t>
            </a:r>
            <a:r>
              <a:rPr lang="pl-PL" dirty="0" smtClean="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smtClean="0"/>
              <a:t>Command</a:t>
            </a:r>
            <a:r>
              <a:rPr lang="pl-PL" dirty="0" smtClean="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smtClean="0"/>
              <a:t>powerful</a:t>
            </a:r>
            <a:r>
              <a:rPr lang="pl-PL" dirty="0" smtClean="0"/>
              <a:t> Unix </a:t>
            </a:r>
            <a:r>
              <a:rPr lang="pl-PL" dirty="0" err="1"/>
              <a:t>box</a:t>
            </a:r>
            <a:r>
              <a:rPr lang="pl-PL" dirty="0"/>
              <a:t>)</a:t>
            </a:r>
          </a:p>
          <a:p>
            <a:pPr marL="914400" lvl="1" indent="-457200">
              <a:buFont typeface="+mj-lt"/>
              <a:buAutoNum type="arabicPeriod"/>
              <a:defRPr/>
            </a:pPr>
            <a:r>
              <a:rPr lang="pl-PL" dirty="0" smtClean="0"/>
              <a:t>With </a:t>
            </a:r>
            <a:r>
              <a:rPr lang="pl-PL" dirty="0"/>
              <a:t>a web-</a:t>
            </a:r>
            <a:r>
              <a:rPr lang="pl-PL" dirty="0" err="1"/>
              <a:t>browser</a:t>
            </a:r>
            <a:r>
              <a:rPr lang="pl-PL" dirty="0"/>
              <a:t> </a:t>
            </a:r>
            <a:r>
              <a:rPr lang="pl-PL" dirty="0" smtClean="0"/>
              <a:t>(</a:t>
            </a:r>
            <a:r>
              <a:rPr lang="pl-PL" dirty="0" err="1" smtClean="0"/>
              <a:t>e.g</a:t>
            </a:r>
            <a:r>
              <a:rPr lang="pl-PL" dirty="0" smtClean="0"/>
              <a:t>. </a:t>
            </a:r>
            <a:r>
              <a:rPr lang="pl-PL" dirty="0" err="1" smtClean="0"/>
              <a:t>Galaxy</a:t>
            </a:r>
            <a:r>
              <a:rPr lang="pl-PL" dirty="0"/>
              <a:t>): not </a:t>
            </a:r>
            <a:r>
              <a:rPr lang="pl-PL" dirty="0" smtClean="0"/>
              <a:t>in </a:t>
            </a:r>
            <a:r>
              <a:rPr lang="pl-PL" dirty="0" err="1" smtClean="0"/>
              <a:t>this</a:t>
            </a:r>
            <a:r>
              <a:rPr lang="pl-PL" dirty="0" smtClean="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152400" y="1600200"/>
            <a:ext cx="8839200" cy="4724400"/>
          </a:xfrm>
        </p:spPr>
        <p:txBody>
          <a:bodyPr/>
          <a:lstStyle/>
          <a:p>
            <a:r>
              <a:rPr lang="en-US" dirty="0">
                <a:ea typeface="ＭＳ Ｐゴシック" charset="0"/>
              </a:rPr>
              <a:t>Loaded data files to an </a:t>
            </a:r>
            <a:r>
              <a:rPr lang="en-US" dirty="0" smtClean="0">
                <a:ea typeface="ＭＳ Ｐゴシック" charset="0"/>
              </a:rPr>
              <a:t>ftp server</a:t>
            </a:r>
            <a:endParaRPr lang="en-US" dirty="0">
              <a:ea typeface="ＭＳ Ｐゴシック" charset="0"/>
            </a:endParaRPr>
          </a:p>
          <a:p>
            <a:r>
              <a:rPr lang="en-US" dirty="0">
                <a:ea typeface="ＭＳ Ｐゴシック" charset="0"/>
              </a:rPr>
              <a:t>We brought up an Ubuntu (Linux) instance, and loaded a whole bunch of software for NGS analysis.</a:t>
            </a:r>
          </a:p>
          <a:p>
            <a:r>
              <a:rPr lang="en-US" dirty="0" smtClean="0">
                <a:ea typeface="ＭＳ Ｐゴシック" charset="0"/>
              </a:rPr>
              <a:t>We will clone this </a:t>
            </a:r>
            <a:r>
              <a:rPr lang="en-US" dirty="0">
                <a:ea typeface="ＭＳ Ｐゴシック" charset="0"/>
              </a:rPr>
              <a:t>and </a:t>
            </a:r>
            <a:r>
              <a:rPr lang="en-US" dirty="0" smtClean="0">
                <a:ea typeface="ＭＳ Ｐゴシック" charset="0"/>
              </a:rPr>
              <a:t>create separate </a:t>
            </a:r>
            <a:r>
              <a:rPr lang="en-US" dirty="0">
                <a:ea typeface="ＭＳ Ｐゴシック" charset="0"/>
              </a:rPr>
              <a:t>instances for everybody in the class. </a:t>
            </a:r>
          </a:p>
          <a:p>
            <a:r>
              <a:rPr lang="en-US" dirty="0">
                <a:ea typeface="ＭＳ Ｐゴシック" charset="0"/>
              </a:rPr>
              <a:t>We’ve simplified the security: you basically all have the same login and file access, and opened ports. In your own world you would be more secure.</a:t>
            </a:r>
          </a:p>
        </p:txBody>
      </p:sp>
    </p:spTree>
    <p:extLst>
      <p:ext uri="{BB962C8B-B14F-4D97-AF65-F5344CB8AC3E}">
        <p14:creationId xmlns:p14="http://schemas.microsoft.com/office/powerpoint/2010/main" val="43669894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74638"/>
            <a:ext cx="8839200" cy="1143000"/>
          </a:xfrm>
        </p:spPr>
        <p:txBody>
          <a:bodyPr/>
          <a:lstStyle/>
          <a:p>
            <a:r>
              <a:rPr lang="en-US" dirty="0" smtClean="0"/>
              <a:t>Amazon AWS documentation</a:t>
            </a:r>
            <a:endParaRPr lang="en-US" dirty="0"/>
          </a:p>
        </p:txBody>
      </p:sp>
      <p:sp>
        <p:nvSpPr>
          <p:cNvPr id="5" name="Content Placeholder 2"/>
          <p:cNvSpPr>
            <a:spLocks noGrp="1"/>
          </p:cNvSpPr>
          <p:nvPr>
            <p:ph idx="1"/>
          </p:nvPr>
        </p:nvSpPr>
        <p:spPr>
          <a:xfrm>
            <a:off x="152400" y="1600200"/>
            <a:ext cx="8839200" cy="4724400"/>
          </a:xfrm>
        </p:spPr>
        <p:txBody>
          <a:bodyPr/>
          <a:lstStyle/>
          <a:p>
            <a:pPr marL="0" indent="0" algn="ctr">
              <a:buNone/>
            </a:pPr>
            <a:r>
              <a:rPr lang="en-US" dirty="0">
                <a:hlinkClick r:id="rId2"/>
              </a:rPr>
              <a:t>https://github.com/griffithlab/rnaseq_tutorial/wiki/Intro-to-AWS-Cloud-</a:t>
            </a:r>
            <a:r>
              <a:rPr lang="en-US" dirty="0" smtClean="0">
                <a:hlinkClick r:id="rId2"/>
              </a:rPr>
              <a:t>Computing</a:t>
            </a:r>
          </a:p>
          <a:p>
            <a:pPr marL="0" indent="0" algn="ctr">
              <a:buNone/>
            </a:pPr>
            <a:endParaRPr lang="en-US" dirty="0" smtClean="0">
              <a:hlinkClick r:id="rId2"/>
            </a:endParaRPr>
          </a:p>
          <a:p>
            <a:pPr marL="0" indent="0" algn="ctr">
              <a:buNone/>
            </a:pPr>
            <a:r>
              <a:rPr lang="en-US" dirty="0" smtClean="0">
                <a:hlinkClick r:id="rId2"/>
              </a:rPr>
              <a:t>http</a:t>
            </a:r>
            <a:r>
              <a:rPr lang="en-US" dirty="0">
                <a:hlinkClick r:id="rId2"/>
              </a:rPr>
              <a:t>://aws.amazon.com/console</a:t>
            </a:r>
            <a:r>
              <a:rPr lang="en-US" dirty="0" smtClean="0">
                <a:hlinkClick r:id="rId2"/>
              </a:rPr>
              <a:t>/</a:t>
            </a:r>
            <a:endParaRPr lang="en-US" dirty="0" smtClean="0"/>
          </a:p>
        </p:txBody>
      </p:sp>
    </p:spTree>
    <p:extLst>
      <p:ext uri="{BB962C8B-B14F-4D97-AF65-F5344CB8AC3E}">
        <p14:creationId xmlns:p14="http://schemas.microsoft.com/office/powerpoint/2010/main" val="20338231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9512" y="2492896"/>
            <a:ext cx="8839200" cy="1143000"/>
          </a:xfrm>
        </p:spPr>
        <p:txBody>
          <a:bodyPr/>
          <a:lstStyle/>
          <a:p>
            <a:r>
              <a:rPr lang="en-US" dirty="0" smtClean="0">
                <a:ea typeface="ＭＳ Ｐゴシック" charset="0"/>
              </a:rPr>
              <a:t>Logging into Amazon AWS</a:t>
            </a:r>
            <a:endParaRPr lang="en-US" dirty="0">
              <a:ea typeface="ＭＳ Ｐゴシック" charset="0"/>
            </a:endParaRPr>
          </a:p>
        </p:txBody>
      </p:sp>
    </p:spTree>
    <p:extLst>
      <p:ext uri="{BB962C8B-B14F-4D97-AF65-F5344CB8AC3E}">
        <p14:creationId xmlns:p14="http://schemas.microsoft.com/office/powerpoint/2010/main" val="305460201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AWS console</a:t>
            </a:r>
            <a:br>
              <a:rPr lang="en-US" dirty="0" smtClean="0"/>
            </a:br>
            <a:endParaRPr lang="en-US" dirty="0"/>
          </a:p>
        </p:txBody>
      </p:sp>
      <p:pic>
        <p:nvPicPr>
          <p:cNvPr id="4" name="Content Placeholder 3" descr="Screenshot 2015-11-13 21.13.45.png"/>
          <p:cNvPicPr>
            <a:picLocks noGrp="1" noChangeAspect="1"/>
          </p:cNvPicPr>
          <p:nvPr>
            <p:ph idx="1"/>
          </p:nvPr>
        </p:nvPicPr>
        <p:blipFill>
          <a:blip r:embed="rId2">
            <a:extLst>
              <a:ext uri="{28A0092B-C50C-407E-A947-70E740481C1C}">
                <a14:useLocalDpi xmlns:a14="http://schemas.microsoft.com/office/drawing/2010/main" val="0"/>
              </a:ext>
            </a:extLst>
          </a:blip>
          <a:srcRect l="-24224" r="-24224"/>
          <a:stretch>
            <a:fillRect/>
          </a:stretch>
        </p:blipFill>
        <p:spPr/>
      </p:pic>
      <p:sp>
        <p:nvSpPr>
          <p:cNvPr id="5" name="Rectangle 4"/>
          <p:cNvSpPr/>
          <p:nvPr/>
        </p:nvSpPr>
        <p:spPr>
          <a:xfrm>
            <a:off x="539552" y="5733256"/>
            <a:ext cx="8208912" cy="461665"/>
          </a:xfrm>
          <a:prstGeom prst="rect">
            <a:avLst/>
          </a:prstGeom>
        </p:spPr>
        <p:txBody>
          <a:bodyPr wrap="square">
            <a:spAutoFit/>
          </a:bodyPr>
          <a:lstStyle/>
          <a:p>
            <a:pPr algn="ctr"/>
            <a:r>
              <a:rPr lang="en-US" dirty="0">
                <a:hlinkClick r:id="rId3"/>
              </a:rPr>
              <a:t>https://364840684323.signin.aws.amazon.com/</a:t>
            </a:r>
            <a:r>
              <a:rPr lang="en-US" dirty="0" smtClean="0">
                <a:hlinkClick r:id="rId3"/>
              </a:rPr>
              <a:t>console</a:t>
            </a:r>
            <a:r>
              <a:rPr lang="en-US" dirty="0" smtClean="0"/>
              <a:t> </a:t>
            </a:r>
            <a:endParaRPr lang="en-US" dirty="0"/>
          </a:p>
        </p:txBody>
      </p:sp>
      <p:cxnSp>
        <p:nvCxnSpPr>
          <p:cNvPr id="7" name="Straight Arrow Connector 6"/>
          <p:cNvCxnSpPr/>
          <p:nvPr/>
        </p:nvCxnSpPr>
        <p:spPr>
          <a:xfrm flipH="1">
            <a:off x="5076056" y="508518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7286"/>
            <a:ext cx="8839200" cy="4670227"/>
          </a:xfrm>
        </p:spPr>
      </p:pic>
      <p:sp>
        <p:nvSpPr>
          <p:cNvPr id="2" name="Title 1"/>
          <p:cNvSpPr>
            <a:spLocks noGrp="1"/>
          </p:cNvSpPr>
          <p:nvPr>
            <p:ph type="title"/>
          </p:nvPr>
        </p:nvSpPr>
        <p:spPr/>
        <p:txBody>
          <a:bodyPr/>
          <a:lstStyle/>
          <a:p>
            <a:r>
              <a:rPr lang="en-US" dirty="0"/>
              <a:t>Select "EC2" </a:t>
            </a:r>
            <a:r>
              <a:rPr lang="en-US" dirty="0" smtClean="0"/>
              <a:t>service</a:t>
            </a:r>
            <a:endParaRPr lang="en-US" dirty="0"/>
          </a:p>
        </p:txBody>
      </p:sp>
      <p:cxnSp>
        <p:nvCxnSpPr>
          <p:cNvPr id="5" name="Straight Arrow Connector 4"/>
          <p:cNvCxnSpPr/>
          <p:nvPr/>
        </p:nvCxnSpPr>
        <p:spPr>
          <a:xfrm flipH="1">
            <a:off x="2915816" y="24928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6030416" y="2636912"/>
            <a:ext cx="3006080" cy="830997"/>
          </a:xfrm>
          <a:prstGeom prst="rect">
            <a:avLst/>
          </a:prstGeom>
          <a:solidFill>
            <a:schemeClr val="bg1"/>
          </a:solidFill>
        </p:spPr>
        <p:txBody>
          <a:bodyPr wrap="square">
            <a:spAutoFit/>
          </a:bodyPr>
          <a:lstStyle/>
          <a:p>
            <a:r>
              <a:rPr lang="en-US" dirty="0"/>
              <a:t>Make sure you are in Oregon </a:t>
            </a:r>
            <a:r>
              <a:rPr lang="en-US" dirty="0" smtClean="0"/>
              <a:t>region</a:t>
            </a:r>
            <a:endParaRPr lang="en-US" dirty="0"/>
          </a:p>
        </p:txBody>
      </p:sp>
      <p:cxnSp>
        <p:nvCxnSpPr>
          <p:cNvPr id="7" name="Straight Arrow Connector 6"/>
          <p:cNvCxnSpPr/>
          <p:nvPr/>
        </p:nvCxnSpPr>
        <p:spPr>
          <a:xfrm flipV="1">
            <a:off x="8172400" y="1916832"/>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9314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t>
            </a:r>
            <a:r>
              <a:rPr lang="en-US" dirty="0" smtClean="0"/>
              <a:t>a new Instance</a:t>
            </a:r>
            <a:endParaRPr lang="en-US" dirty="0"/>
          </a:p>
        </p:txBody>
      </p:sp>
      <p:pic>
        <p:nvPicPr>
          <p:cNvPr id="4" name="Content Placeholder 3" descr="Screenshot 2015-11-13 21.20.16.png"/>
          <p:cNvPicPr>
            <a:picLocks noGrp="1" noChangeAspect="1"/>
          </p:cNvPicPr>
          <p:nvPr>
            <p:ph idx="1"/>
          </p:nvPr>
        </p:nvPicPr>
        <p:blipFill>
          <a:blip r:embed="rId2">
            <a:extLst>
              <a:ext uri="{28A0092B-C50C-407E-A947-70E740481C1C}">
                <a14:useLocalDpi xmlns:a14="http://schemas.microsoft.com/office/drawing/2010/main" val="0"/>
              </a:ext>
            </a:extLst>
          </a:blip>
          <a:srcRect t="-2174" b="-2174"/>
          <a:stretch>
            <a:fillRect/>
          </a:stretch>
        </p:blipFill>
        <p:spPr/>
      </p:pic>
      <p:cxnSp>
        <p:nvCxnSpPr>
          <p:cNvPr id="5" name="Straight Arrow Connector 4"/>
          <p:cNvCxnSpPr/>
          <p:nvPr/>
        </p:nvCxnSpPr>
        <p:spPr>
          <a:xfrm flipH="1">
            <a:off x="2471438" y="3896069"/>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an AMI – Find the CSHL SEQTEC 2016 AMI in the Community AMIs</a:t>
            </a:r>
            <a:endParaRPr lang="en-US" dirty="0"/>
          </a:p>
        </p:txBody>
      </p:sp>
      <p:pic>
        <p:nvPicPr>
          <p:cNvPr id="4" name="Content Placeholder 3" descr="Screenshot 2015-11-13 21.21.59.png"/>
          <p:cNvPicPr>
            <a:picLocks noGrp="1" noChangeAspect="1"/>
          </p:cNvPicPr>
          <p:nvPr>
            <p:ph idx="1"/>
          </p:nvPr>
        </p:nvPicPr>
        <p:blipFill>
          <a:blip r:embed="rId2">
            <a:extLst>
              <a:ext uri="{28A0092B-C50C-407E-A947-70E740481C1C}">
                <a14:useLocalDpi xmlns:a14="http://schemas.microsoft.com/office/drawing/2010/main" val="0"/>
              </a:ext>
            </a:extLst>
          </a:blip>
          <a:srcRect t="-6514" b="-6514"/>
          <a:stretch>
            <a:fillRect/>
          </a:stretch>
        </p:blipFill>
        <p:spPr/>
      </p:pic>
      <p:sp>
        <p:nvSpPr>
          <p:cNvPr id="6" name="Rectangle 5"/>
          <p:cNvSpPr/>
          <p:nvPr/>
        </p:nvSpPr>
        <p:spPr>
          <a:xfrm>
            <a:off x="2267744" y="4869160"/>
            <a:ext cx="5616624" cy="830997"/>
          </a:xfrm>
          <a:prstGeom prst="rect">
            <a:avLst/>
          </a:prstGeom>
        </p:spPr>
        <p:txBody>
          <a:bodyPr wrap="square">
            <a:spAutoFit/>
          </a:bodyPr>
          <a:lstStyle/>
          <a:p>
            <a:r>
              <a:rPr lang="en-US" dirty="0" smtClean="0"/>
              <a:t>Search for: </a:t>
            </a:r>
            <a:r>
              <a:rPr lang="hu-HU" dirty="0" smtClean="0"/>
              <a:t>cshl_seqtec_2016_v3 (</a:t>
            </a:r>
            <a:r>
              <a:rPr lang="en-US" dirty="0" smtClean="0"/>
              <a:t>US West - Oregon)</a:t>
            </a:r>
            <a:endParaRPr lang="en-US" dirty="0"/>
          </a:p>
        </p:txBody>
      </p:sp>
      <p:cxnSp>
        <p:nvCxnSpPr>
          <p:cNvPr id="7" name="Straight Arrow Connector 6"/>
          <p:cNvCxnSpPr/>
          <p:nvPr/>
        </p:nvCxnSpPr>
        <p:spPr>
          <a:xfrm flipH="1">
            <a:off x="1187624" y="371703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491880"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8544770" y="3465987"/>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05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1280"/>
            <a:ext cx="8295456" cy="603320"/>
          </a:xfrm>
        </p:spPr>
        <p:txBody>
          <a:bodyPr/>
          <a:lstStyle/>
          <a:p>
            <a:r>
              <a:rPr lang="en-US" dirty="0" smtClean="0"/>
              <a:t>WUSTL – MGI: Group </a:t>
            </a:r>
            <a:r>
              <a:rPr lang="en-US" dirty="0" smtClean="0"/>
              <a:t>members</a:t>
            </a:r>
            <a:endParaRPr lang="en-US" dirty="0"/>
          </a:p>
        </p:txBody>
      </p:sp>
      <p:pic>
        <p:nvPicPr>
          <p:cNvPr id="7" name="Picture 6" descr="BenAinscough.jpg"/>
          <p:cNvPicPr>
            <a:picLocks noChangeAspect="1"/>
          </p:cNvPicPr>
          <p:nvPr/>
        </p:nvPicPr>
        <p:blipFill rotWithShape="1">
          <a:blip r:embed="rId3">
            <a:extLst>
              <a:ext uri="{28A0092B-C50C-407E-A947-70E740481C1C}">
                <a14:useLocalDpi xmlns:a14="http://schemas.microsoft.com/office/drawing/2010/main" val="0"/>
              </a:ext>
            </a:extLst>
          </a:blip>
          <a:srcRect l="13375" t="19775" r="6801" b="16404"/>
          <a:stretch/>
        </p:blipFill>
        <p:spPr>
          <a:xfrm>
            <a:off x="2722423" y="813632"/>
            <a:ext cx="913199" cy="1095161"/>
          </a:xfrm>
          <a:prstGeom prst="rect">
            <a:avLst/>
          </a:prstGeom>
        </p:spPr>
      </p:pic>
      <p:pic>
        <p:nvPicPr>
          <p:cNvPr id="9" name="Picture 8" descr="KatieCampbell.jpg"/>
          <p:cNvPicPr>
            <a:picLocks noChangeAspect="1"/>
          </p:cNvPicPr>
          <p:nvPr/>
        </p:nvPicPr>
        <p:blipFill rotWithShape="1">
          <a:blip r:embed="rId4">
            <a:extLst>
              <a:ext uri="{28A0092B-C50C-407E-A947-70E740481C1C}">
                <a14:useLocalDpi xmlns:a14="http://schemas.microsoft.com/office/drawing/2010/main" val="0"/>
              </a:ext>
            </a:extLst>
          </a:blip>
          <a:srcRect l="10408" t="9942" r="7610" b="36000"/>
          <a:stretch/>
        </p:blipFill>
        <p:spPr>
          <a:xfrm>
            <a:off x="3886200" y="810423"/>
            <a:ext cx="1104633" cy="1092562"/>
          </a:xfrm>
          <a:prstGeom prst="rect">
            <a:avLst/>
          </a:prstGeom>
        </p:spPr>
      </p:pic>
      <p:pic>
        <p:nvPicPr>
          <p:cNvPr id="10" name="Picture 9" descr="KilaninKrysiak.jpg"/>
          <p:cNvPicPr>
            <a:picLocks noChangeAspect="1"/>
          </p:cNvPicPr>
          <p:nvPr/>
        </p:nvPicPr>
        <p:blipFill rotWithShape="1">
          <a:blip r:embed="rId5">
            <a:extLst>
              <a:ext uri="{28A0092B-C50C-407E-A947-70E740481C1C}">
                <a14:useLocalDpi xmlns:a14="http://schemas.microsoft.com/office/drawing/2010/main" val="0"/>
              </a:ext>
            </a:extLst>
          </a:blip>
          <a:srcRect l="10682" t="5606" r="5224" b="35037"/>
          <a:stretch/>
        </p:blipFill>
        <p:spPr>
          <a:xfrm>
            <a:off x="1477365" y="2839172"/>
            <a:ext cx="1031922" cy="1092562"/>
          </a:xfrm>
          <a:prstGeom prst="rect">
            <a:avLst/>
          </a:prstGeom>
        </p:spPr>
      </p:pic>
      <p:pic>
        <p:nvPicPr>
          <p:cNvPr id="11" name="Picture 10" descr="LeeTrani.jpg"/>
          <p:cNvPicPr>
            <a:picLocks noChangeAspect="1"/>
          </p:cNvPicPr>
          <p:nvPr/>
        </p:nvPicPr>
        <p:blipFill rotWithShape="1">
          <a:blip r:embed="rId6">
            <a:extLst>
              <a:ext uri="{28A0092B-C50C-407E-A947-70E740481C1C}">
                <a14:useLocalDpi xmlns:a14="http://schemas.microsoft.com/office/drawing/2010/main" val="0"/>
              </a:ext>
            </a:extLst>
          </a:blip>
          <a:srcRect l="13913" t="12405" r="16239" b="33648"/>
          <a:stretch/>
        </p:blipFill>
        <p:spPr>
          <a:xfrm>
            <a:off x="1487870" y="4856737"/>
            <a:ext cx="971330" cy="1125342"/>
          </a:xfrm>
          <a:prstGeom prst="rect">
            <a:avLst/>
          </a:prstGeom>
        </p:spPr>
      </p:pic>
      <p:pic>
        <p:nvPicPr>
          <p:cNvPr id="13" name="Picture 12" descr="NickSpies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6551" y="4855697"/>
            <a:ext cx="970314" cy="1127360"/>
          </a:xfrm>
          <a:prstGeom prst="rect">
            <a:avLst/>
          </a:prstGeom>
        </p:spPr>
      </p:pic>
      <p:pic>
        <p:nvPicPr>
          <p:cNvPr id="15" name="Picture 14" descr="RobertLesurf2.jpg"/>
          <p:cNvPicPr>
            <a:picLocks noChangeAspect="1"/>
          </p:cNvPicPr>
          <p:nvPr/>
        </p:nvPicPr>
        <p:blipFill rotWithShape="1">
          <a:blip r:embed="rId8">
            <a:extLst>
              <a:ext uri="{28A0092B-C50C-407E-A947-70E740481C1C}">
                <a14:useLocalDpi xmlns:a14="http://schemas.microsoft.com/office/drawing/2010/main" val="0"/>
              </a:ext>
            </a:extLst>
          </a:blip>
          <a:srcRect l="12296" t="6651" r="9498" b="26112"/>
          <a:stretch/>
        </p:blipFill>
        <p:spPr>
          <a:xfrm>
            <a:off x="4037730" y="2867483"/>
            <a:ext cx="872415" cy="1125051"/>
          </a:xfrm>
          <a:prstGeom prst="rect">
            <a:avLst/>
          </a:prstGeom>
        </p:spPr>
      </p:pic>
      <p:pic>
        <p:nvPicPr>
          <p:cNvPr id="16" name="Picture 15" descr="ZacharySkidmore.png"/>
          <p:cNvPicPr>
            <a:picLocks noChangeAspect="1"/>
          </p:cNvPicPr>
          <p:nvPr/>
        </p:nvPicPr>
        <p:blipFill rotWithShape="1">
          <a:blip r:embed="rId9">
            <a:extLst>
              <a:ext uri="{28A0092B-C50C-407E-A947-70E740481C1C}">
                <a14:useLocalDpi xmlns:a14="http://schemas.microsoft.com/office/drawing/2010/main" val="0"/>
              </a:ext>
            </a:extLst>
          </a:blip>
          <a:srcRect l="31823" t="9525" r="21523" b="10385"/>
          <a:stretch/>
        </p:blipFill>
        <p:spPr>
          <a:xfrm>
            <a:off x="7828842" y="2881806"/>
            <a:ext cx="982736" cy="1124687"/>
          </a:xfrm>
          <a:prstGeom prst="rect">
            <a:avLst/>
          </a:prstGeom>
        </p:spPr>
      </p:pic>
      <p:sp>
        <p:nvSpPr>
          <p:cNvPr id="19" name="TextBox 18"/>
          <p:cNvSpPr txBox="1"/>
          <p:nvPr/>
        </p:nvSpPr>
        <p:spPr>
          <a:xfrm>
            <a:off x="4145633" y="3994961"/>
            <a:ext cx="688256" cy="461665"/>
          </a:xfrm>
          <a:prstGeom prst="rect">
            <a:avLst/>
          </a:prstGeom>
          <a:noFill/>
        </p:spPr>
        <p:txBody>
          <a:bodyPr wrap="square" rtlCol="0">
            <a:spAutoFit/>
          </a:bodyPr>
          <a:lstStyle/>
          <a:p>
            <a:pPr algn="ctr"/>
            <a:r>
              <a:rPr lang="en-US" sz="1200" dirty="0" smtClean="0"/>
              <a:t>Robert </a:t>
            </a:r>
          </a:p>
          <a:p>
            <a:pPr algn="ctr"/>
            <a:r>
              <a:rPr lang="en-US" sz="1200" dirty="0" smtClean="0"/>
              <a:t>Lesurf</a:t>
            </a:r>
            <a:endParaRPr lang="en-US" sz="1200" dirty="0"/>
          </a:p>
        </p:txBody>
      </p:sp>
      <p:sp>
        <p:nvSpPr>
          <p:cNvPr id="20" name="TextBox 19"/>
          <p:cNvSpPr txBox="1"/>
          <p:nvPr/>
        </p:nvSpPr>
        <p:spPr>
          <a:xfrm>
            <a:off x="2687979" y="1878904"/>
            <a:ext cx="959992" cy="461665"/>
          </a:xfrm>
          <a:prstGeom prst="rect">
            <a:avLst/>
          </a:prstGeom>
          <a:noFill/>
        </p:spPr>
        <p:txBody>
          <a:bodyPr wrap="square" rtlCol="0">
            <a:spAutoFit/>
          </a:bodyPr>
          <a:lstStyle/>
          <a:p>
            <a:pPr algn="ctr"/>
            <a:r>
              <a:rPr lang="en-US" sz="1200" dirty="0" smtClean="0"/>
              <a:t>Benjamin</a:t>
            </a:r>
          </a:p>
          <a:p>
            <a:pPr algn="ctr"/>
            <a:r>
              <a:rPr lang="en-US" sz="1200" dirty="0" smtClean="0"/>
              <a:t>Ainscough</a:t>
            </a:r>
            <a:endParaRPr lang="en-US" sz="1200" dirty="0"/>
          </a:p>
        </p:txBody>
      </p:sp>
      <p:sp>
        <p:nvSpPr>
          <p:cNvPr id="21" name="TextBox 20"/>
          <p:cNvSpPr txBox="1"/>
          <p:nvPr/>
        </p:nvSpPr>
        <p:spPr>
          <a:xfrm>
            <a:off x="2820757" y="5976666"/>
            <a:ext cx="750099" cy="461665"/>
          </a:xfrm>
          <a:prstGeom prst="rect">
            <a:avLst/>
          </a:prstGeom>
          <a:noFill/>
        </p:spPr>
        <p:txBody>
          <a:bodyPr wrap="square" rtlCol="0">
            <a:spAutoFit/>
          </a:bodyPr>
          <a:lstStyle/>
          <a:p>
            <a:pPr algn="ctr"/>
            <a:r>
              <a:rPr lang="en-US" sz="1200" b="1" dirty="0" smtClean="0"/>
              <a:t>Alex</a:t>
            </a:r>
          </a:p>
          <a:p>
            <a:pPr algn="ctr"/>
            <a:r>
              <a:rPr lang="en-US" sz="1200" b="1" dirty="0" smtClean="0"/>
              <a:t>Wagner</a:t>
            </a:r>
            <a:endParaRPr lang="en-US" sz="1200" b="1" dirty="0"/>
          </a:p>
        </p:txBody>
      </p:sp>
      <p:sp>
        <p:nvSpPr>
          <p:cNvPr id="22" name="TextBox 21"/>
          <p:cNvSpPr txBox="1"/>
          <p:nvPr/>
        </p:nvSpPr>
        <p:spPr>
          <a:xfrm>
            <a:off x="6695055" y="3994961"/>
            <a:ext cx="755275" cy="461665"/>
          </a:xfrm>
          <a:prstGeom prst="rect">
            <a:avLst/>
          </a:prstGeom>
          <a:noFill/>
        </p:spPr>
        <p:txBody>
          <a:bodyPr wrap="square" rtlCol="0">
            <a:spAutoFit/>
          </a:bodyPr>
          <a:lstStyle/>
          <a:p>
            <a:pPr algn="ctr"/>
            <a:r>
              <a:rPr lang="en-US" sz="1200" dirty="0" smtClean="0"/>
              <a:t>Avinash</a:t>
            </a:r>
          </a:p>
          <a:p>
            <a:pPr algn="ctr"/>
            <a:r>
              <a:rPr lang="en-US" sz="1200" dirty="0" smtClean="0"/>
              <a:t>Ramu</a:t>
            </a:r>
            <a:endParaRPr lang="en-US" sz="1200" dirty="0"/>
          </a:p>
        </p:txBody>
      </p:sp>
      <p:sp>
        <p:nvSpPr>
          <p:cNvPr id="24" name="TextBox 23"/>
          <p:cNvSpPr txBox="1"/>
          <p:nvPr/>
        </p:nvSpPr>
        <p:spPr>
          <a:xfrm>
            <a:off x="4016438" y="1874415"/>
            <a:ext cx="914390" cy="461665"/>
          </a:xfrm>
          <a:prstGeom prst="rect">
            <a:avLst/>
          </a:prstGeom>
          <a:noFill/>
        </p:spPr>
        <p:txBody>
          <a:bodyPr wrap="square" rtlCol="0">
            <a:spAutoFit/>
          </a:bodyPr>
          <a:lstStyle/>
          <a:p>
            <a:pPr algn="ctr"/>
            <a:r>
              <a:rPr lang="en-US" sz="1200" dirty="0" smtClean="0"/>
              <a:t>Katie</a:t>
            </a:r>
          </a:p>
          <a:p>
            <a:pPr algn="ctr"/>
            <a:r>
              <a:rPr lang="en-US" sz="1200" dirty="0" smtClean="0"/>
              <a:t>Campbell</a:t>
            </a:r>
            <a:endParaRPr lang="en-US" sz="1200" dirty="0"/>
          </a:p>
        </p:txBody>
      </p:sp>
      <p:sp>
        <p:nvSpPr>
          <p:cNvPr id="25" name="TextBox 24"/>
          <p:cNvSpPr txBox="1"/>
          <p:nvPr/>
        </p:nvSpPr>
        <p:spPr>
          <a:xfrm>
            <a:off x="1674180" y="3903164"/>
            <a:ext cx="726897" cy="461665"/>
          </a:xfrm>
          <a:prstGeom prst="rect">
            <a:avLst/>
          </a:prstGeom>
          <a:noFill/>
        </p:spPr>
        <p:txBody>
          <a:bodyPr wrap="square" rtlCol="0">
            <a:spAutoFit/>
          </a:bodyPr>
          <a:lstStyle/>
          <a:p>
            <a:pPr algn="ctr"/>
            <a:r>
              <a:rPr lang="en-US" sz="1200" dirty="0" smtClean="0"/>
              <a:t>Kilanin</a:t>
            </a:r>
          </a:p>
          <a:p>
            <a:pPr algn="ctr"/>
            <a:r>
              <a:rPr lang="en-US" sz="1200" dirty="0" smtClean="0"/>
              <a:t>Krysiak</a:t>
            </a:r>
            <a:endParaRPr lang="en-US" sz="1200" dirty="0"/>
          </a:p>
        </p:txBody>
      </p:sp>
      <p:sp>
        <p:nvSpPr>
          <p:cNvPr id="26" name="Rectangle 25"/>
          <p:cNvSpPr/>
          <p:nvPr/>
        </p:nvSpPr>
        <p:spPr>
          <a:xfrm>
            <a:off x="519560" y="5976666"/>
            <a:ext cx="561713" cy="461665"/>
          </a:xfrm>
          <a:prstGeom prst="rect">
            <a:avLst/>
          </a:prstGeom>
        </p:spPr>
        <p:txBody>
          <a:bodyPr wrap="square">
            <a:spAutoFit/>
          </a:bodyPr>
          <a:lstStyle/>
          <a:p>
            <a:pPr algn="ctr"/>
            <a:r>
              <a:rPr lang="en-US" sz="1200" dirty="0" smtClean="0"/>
              <a:t>Nick </a:t>
            </a:r>
          </a:p>
          <a:p>
            <a:pPr algn="ctr"/>
            <a:r>
              <a:rPr lang="en-US" sz="1200" dirty="0" smtClean="0"/>
              <a:t>Spies</a:t>
            </a:r>
            <a:endParaRPr lang="en-US" sz="1200" dirty="0"/>
          </a:p>
        </p:txBody>
      </p:sp>
      <p:sp>
        <p:nvSpPr>
          <p:cNvPr id="27" name="Rectangle 26"/>
          <p:cNvSpPr/>
          <p:nvPr/>
        </p:nvSpPr>
        <p:spPr>
          <a:xfrm>
            <a:off x="1705227" y="5976666"/>
            <a:ext cx="551272" cy="461665"/>
          </a:xfrm>
          <a:prstGeom prst="rect">
            <a:avLst/>
          </a:prstGeom>
        </p:spPr>
        <p:txBody>
          <a:bodyPr wrap="square">
            <a:spAutoFit/>
          </a:bodyPr>
          <a:lstStyle/>
          <a:p>
            <a:pPr algn="ctr"/>
            <a:r>
              <a:rPr lang="en-US" sz="1200" dirty="0" smtClean="0"/>
              <a:t>Lee</a:t>
            </a:r>
          </a:p>
          <a:p>
            <a:pPr algn="ctr"/>
            <a:r>
              <a:rPr lang="en-US" sz="1200" dirty="0" smtClean="0"/>
              <a:t>Trani</a:t>
            </a:r>
            <a:endParaRPr lang="en-US" sz="1200" dirty="0"/>
          </a:p>
        </p:txBody>
      </p:sp>
      <p:sp>
        <p:nvSpPr>
          <p:cNvPr id="28" name="Rectangle 27"/>
          <p:cNvSpPr/>
          <p:nvPr/>
        </p:nvSpPr>
        <p:spPr>
          <a:xfrm>
            <a:off x="7884203" y="3993702"/>
            <a:ext cx="900737" cy="461665"/>
          </a:xfrm>
          <a:prstGeom prst="rect">
            <a:avLst/>
          </a:prstGeom>
        </p:spPr>
        <p:txBody>
          <a:bodyPr wrap="square">
            <a:spAutoFit/>
          </a:bodyPr>
          <a:lstStyle/>
          <a:p>
            <a:pPr algn="ctr"/>
            <a:r>
              <a:rPr lang="en-US" sz="1200" dirty="0" smtClean="0"/>
              <a:t>Zachary</a:t>
            </a:r>
          </a:p>
          <a:p>
            <a:pPr algn="ctr"/>
            <a:r>
              <a:rPr lang="en-US" sz="1200" dirty="0" smtClean="0"/>
              <a:t>Skidmore</a:t>
            </a:r>
            <a:endParaRPr lang="en-US" sz="1200" dirty="0"/>
          </a:p>
        </p:txBody>
      </p:sp>
      <p:sp>
        <p:nvSpPr>
          <p:cNvPr id="29" name="TextBox 28"/>
          <p:cNvSpPr txBox="1"/>
          <p:nvPr/>
        </p:nvSpPr>
        <p:spPr>
          <a:xfrm>
            <a:off x="1645346" y="1736633"/>
            <a:ext cx="752508" cy="461665"/>
          </a:xfrm>
          <a:prstGeom prst="rect">
            <a:avLst/>
          </a:prstGeom>
          <a:noFill/>
        </p:spPr>
        <p:txBody>
          <a:bodyPr wrap="square" rtlCol="0">
            <a:spAutoFit/>
          </a:bodyPr>
          <a:lstStyle/>
          <a:p>
            <a:pPr algn="ctr"/>
            <a:r>
              <a:rPr lang="en-US" sz="1200" b="1" dirty="0" smtClean="0"/>
              <a:t>Obi</a:t>
            </a:r>
          </a:p>
          <a:p>
            <a:pPr algn="ctr"/>
            <a:r>
              <a:rPr lang="en-US" sz="1200" b="1" dirty="0" smtClean="0"/>
              <a:t>Griffith</a:t>
            </a:r>
            <a:endParaRPr lang="en-US" sz="1200" b="1" dirty="0"/>
          </a:p>
        </p:txBody>
      </p:sp>
      <p:pic>
        <p:nvPicPr>
          <p:cNvPr id="12" name="Picture 11" descr="AlexWagner.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70666" y="4855385"/>
            <a:ext cx="868120" cy="1126024"/>
          </a:xfrm>
          <a:prstGeom prst="rect">
            <a:avLst/>
          </a:prstGeom>
        </p:spPr>
      </p:pic>
      <p:pic>
        <p:nvPicPr>
          <p:cNvPr id="17" name="Picture 16" descr="JasreetHundal.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210" y="2839534"/>
            <a:ext cx="729165" cy="1093862"/>
          </a:xfrm>
          <a:prstGeom prst="rect">
            <a:avLst/>
          </a:prstGeom>
        </p:spPr>
      </p:pic>
      <p:sp>
        <p:nvSpPr>
          <p:cNvPr id="31" name="TextBox 30"/>
          <p:cNvSpPr txBox="1"/>
          <p:nvPr/>
        </p:nvSpPr>
        <p:spPr>
          <a:xfrm>
            <a:off x="381000" y="3905167"/>
            <a:ext cx="771160" cy="461665"/>
          </a:xfrm>
          <a:prstGeom prst="rect">
            <a:avLst/>
          </a:prstGeom>
          <a:noFill/>
        </p:spPr>
        <p:txBody>
          <a:bodyPr wrap="square" rtlCol="0">
            <a:spAutoFit/>
          </a:bodyPr>
          <a:lstStyle/>
          <a:p>
            <a:pPr algn="ctr"/>
            <a:r>
              <a:rPr lang="en-US" sz="1200" dirty="0" smtClean="0"/>
              <a:t>Jasreet</a:t>
            </a:r>
          </a:p>
          <a:p>
            <a:pPr algn="ctr"/>
            <a:r>
              <a:rPr lang="en-US" sz="1200" dirty="0" smtClean="0"/>
              <a:t>Hundal</a:t>
            </a:r>
          </a:p>
        </p:txBody>
      </p:sp>
      <p:sp>
        <p:nvSpPr>
          <p:cNvPr id="32" name="TextBox 31"/>
          <p:cNvSpPr txBox="1"/>
          <p:nvPr/>
        </p:nvSpPr>
        <p:spPr>
          <a:xfrm>
            <a:off x="435503" y="1728936"/>
            <a:ext cx="787402" cy="461665"/>
          </a:xfrm>
          <a:prstGeom prst="rect">
            <a:avLst/>
          </a:prstGeom>
          <a:noFill/>
        </p:spPr>
        <p:txBody>
          <a:bodyPr wrap="square" rtlCol="0">
            <a:spAutoFit/>
          </a:bodyPr>
          <a:lstStyle/>
          <a:p>
            <a:pPr algn="ctr"/>
            <a:r>
              <a:rPr lang="en-US" sz="1200" b="1" dirty="0" smtClean="0"/>
              <a:t>Malachi</a:t>
            </a:r>
          </a:p>
          <a:p>
            <a:pPr algn="ctr"/>
            <a:r>
              <a:rPr lang="en-US" sz="1200" b="1" dirty="0" smtClean="0"/>
              <a:t>Griffith</a:t>
            </a:r>
            <a:endParaRPr lang="en-US" sz="1200" b="1" dirty="0"/>
          </a:p>
        </p:txBody>
      </p:sp>
      <p:pic>
        <p:nvPicPr>
          <p:cNvPr id="33" name="Picture 32" descr="MalachiGriffith.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4278" y="631868"/>
            <a:ext cx="1006544" cy="1118382"/>
          </a:xfrm>
          <a:prstGeom prst="rect">
            <a:avLst/>
          </a:prstGeom>
        </p:spPr>
      </p:pic>
      <p:pic>
        <p:nvPicPr>
          <p:cNvPr id="5" name="Picture 4" descr="ObiGriffith.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53816" y="631868"/>
            <a:ext cx="903481" cy="1118382"/>
          </a:xfrm>
          <a:prstGeom prst="rect">
            <a:avLst/>
          </a:prstGeom>
        </p:spPr>
      </p:pic>
      <p:pic>
        <p:nvPicPr>
          <p:cNvPr id="8" name="Picture 7" descr="AdamCoffman.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45274" y="810423"/>
            <a:ext cx="1014069" cy="1092562"/>
          </a:xfrm>
          <a:prstGeom prst="rect">
            <a:avLst/>
          </a:prstGeom>
        </p:spPr>
      </p:pic>
      <p:pic>
        <p:nvPicPr>
          <p:cNvPr id="14" name="Picture 13" descr="JoshMcmichael.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06987" y="2865983"/>
            <a:ext cx="951393" cy="1126024"/>
          </a:xfrm>
          <a:prstGeom prst="rect">
            <a:avLst/>
          </a:prstGeom>
        </p:spPr>
      </p:pic>
      <p:sp>
        <p:nvSpPr>
          <p:cNvPr id="34" name="TextBox 33"/>
          <p:cNvSpPr txBox="1"/>
          <p:nvPr/>
        </p:nvSpPr>
        <p:spPr>
          <a:xfrm>
            <a:off x="5262207" y="3976441"/>
            <a:ext cx="1024780" cy="461665"/>
          </a:xfrm>
          <a:prstGeom prst="rect">
            <a:avLst/>
          </a:prstGeom>
          <a:noFill/>
        </p:spPr>
        <p:txBody>
          <a:bodyPr wrap="square" rtlCol="0">
            <a:spAutoFit/>
          </a:bodyPr>
          <a:lstStyle/>
          <a:p>
            <a:pPr algn="ctr"/>
            <a:r>
              <a:rPr lang="en-US" sz="1200" dirty="0" smtClean="0"/>
              <a:t>Josh</a:t>
            </a:r>
          </a:p>
          <a:p>
            <a:pPr algn="ctr"/>
            <a:r>
              <a:rPr lang="en-US" sz="1200" dirty="0" smtClean="0"/>
              <a:t>McMichael</a:t>
            </a:r>
            <a:endParaRPr lang="en-US" sz="1200" dirty="0"/>
          </a:p>
        </p:txBody>
      </p:sp>
      <p:sp>
        <p:nvSpPr>
          <p:cNvPr id="35" name="TextBox 34"/>
          <p:cNvSpPr txBox="1"/>
          <p:nvPr/>
        </p:nvSpPr>
        <p:spPr>
          <a:xfrm>
            <a:off x="5332163" y="1886140"/>
            <a:ext cx="858883" cy="461665"/>
          </a:xfrm>
          <a:prstGeom prst="rect">
            <a:avLst/>
          </a:prstGeom>
          <a:noFill/>
        </p:spPr>
        <p:txBody>
          <a:bodyPr wrap="square" rtlCol="0">
            <a:spAutoFit/>
          </a:bodyPr>
          <a:lstStyle/>
          <a:p>
            <a:pPr algn="ctr"/>
            <a:r>
              <a:rPr lang="en-US" sz="1200" dirty="0" smtClean="0"/>
              <a:t>Adam</a:t>
            </a:r>
          </a:p>
          <a:p>
            <a:pPr algn="ctr"/>
            <a:r>
              <a:rPr lang="en-US" sz="1200" dirty="0" smtClean="0"/>
              <a:t>Coffman</a:t>
            </a:r>
            <a:endParaRPr lang="en-US" sz="1200" dirty="0"/>
          </a:p>
        </p:txBody>
      </p:sp>
      <p:sp>
        <p:nvSpPr>
          <p:cNvPr id="18" name="TextBox 17"/>
          <p:cNvSpPr txBox="1"/>
          <p:nvPr/>
        </p:nvSpPr>
        <p:spPr>
          <a:xfrm>
            <a:off x="5042136" y="564202"/>
            <a:ext cx="1282464" cy="246221"/>
          </a:xfrm>
          <a:prstGeom prst="rect">
            <a:avLst/>
          </a:prstGeom>
          <a:noFill/>
        </p:spPr>
        <p:txBody>
          <a:bodyPr wrap="square" rtlCol="0">
            <a:spAutoFit/>
          </a:bodyPr>
          <a:lstStyle/>
          <a:p>
            <a:pPr algn="ctr"/>
            <a:r>
              <a:rPr lang="en-US" sz="1000" dirty="0" err="1" smtClean="0"/>
              <a:t>CIViC</a:t>
            </a:r>
            <a:r>
              <a:rPr lang="en-US" sz="1000" dirty="0" smtClean="0"/>
              <a:t>/</a:t>
            </a:r>
            <a:r>
              <a:rPr lang="en-US" sz="1000" dirty="0" err="1" smtClean="0"/>
              <a:t>DGIdb</a:t>
            </a:r>
            <a:endParaRPr lang="en-US" sz="1000" dirty="0"/>
          </a:p>
        </p:txBody>
      </p:sp>
      <p:sp>
        <p:nvSpPr>
          <p:cNvPr id="36" name="TextBox 35"/>
          <p:cNvSpPr txBox="1"/>
          <p:nvPr/>
        </p:nvSpPr>
        <p:spPr>
          <a:xfrm>
            <a:off x="5290923" y="2571360"/>
            <a:ext cx="1010175" cy="246221"/>
          </a:xfrm>
          <a:prstGeom prst="rect">
            <a:avLst/>
          </a:prstGeom>
          <a:noFill/>
        </p:spPr>
        <p:txBody>
          <a:bodyPr wrap="square" rtlCol="0">
            <a:spAutoFit/>
          </a:bodyPr>
          <a:lstStyle/>
          <a:p>
            <a:pPr algn="ctr"/>
            <a:r>
              <a:rPr lang="en-US" sz="1000" dirty="0" err="1" smtClean="0"/>
              <a:t>CIViC</a:t>
            </a:r>
            <a:endParaRPr lang="en-US" sz="1000" dirty="0"/>
          </a:p>
        </p:txBody>
      </p:sp>
      <p:sp>
        <p:nvSpPr>
          <p:cNvPr id="37" name="TextBox 36"/>
          <p:cNvSpPr txBox="1"/>
          <p:nvPr/>
        </p:nvSpPr>
        <p:spPr>
          <a:xfrm>
            <a:off x="1426938" y="2569164"/>
            <a:ext cx="1141260" cy="246221"/>
          </a:xfrm>
          <a:prstGeom prst="rect">
            <a:avLst/>
          </a:prstGeom>
          <a:noFill/>
        </p:spPr>
        <p:txBody>
          <a:bodyPr wrap="square" rtlCol="0">
            <a:spAutoFit/>
          </a:bodyPr>
          <a:lstStyle/>
          <a:p>
            <a:pPr algn="ctr"/>
            <a:r>
              <a:rPr lang="en-US" sz="1000" dirty="0" err="1" smtClean="0"/>
              <a:t>CIViC</a:t>
            </a:r>
            <a:r>
              <a:rPr lang="en-US" sz="1000" dirty="0" smtClean="0"/>
              <a:t>/Stat1/HCC</a:t>
            </a:r>
            <a:endParaRPr lang="en-US" sz="1000" dirty="0"/>
          </a:p>
        </p:txBody>
      </p:sp>
      <p:sp>
        <p:nvSpPr>
          <p:cNvPr id="38" name="TextBox 37"/>
          <p:cNvSpPr txBox="1"/>
          <p:nvPr/>
        </p:nvSpPr>
        <p:spPr>
          <a:xfrm>
            <a:off x="267698" y="4593161"/>
            <a:ext cx="970316" cy="246221"/>
          </a:xfrm>
          <a:prstGeom prst="rect">
            <a:avLst/>
          </a:prstGeom>
          <a:noFill/>
        </p:spPr>
        <p:txBody>
          <a:bodyPr wrap="square" rtlCol="0">
            <a:spAutoFit/>
          </a:bodyPr>
          <a:lstStyle/>
          <a:p>
            <a:pPr algn="ctr"/>
            <a:r>
              <a:rPr lang="en-US" sz="1000" dirty="0" err="1" smtClean="0"/>
              <a:t>CIViC</a:t>
            </a:r>
            <a:r>
              <a:rPr lang="en-US" sz="1000" dirty="0" smtClean="0"/>
              <a:t>/Komen</a:t>
            </a:r>
            <a:endParaRPr lang="en-US" sz="1000" dirty="0"/>
          </a:p>
        </p:txBody>
      </p:sp>
      <p:sp>
        <p:nvSpPr>
          <p:cNvPr id="39" name="TextBox 38"/>
          <p:cNvSpPr txBox="1"/>
          <p:nvPr/>
        </p:nvSpPr>
        <p:spPr>
          <a:xfrm>
            <a:off x="2729410" y="433536"/>
            <a:ext cx="925548" cy="400110"/>
          </a:xfrm>
          <a:prstGeom prst="rect">
            <a:avLst/>
          </a:prstGeom>
          <a:noFill/>
        </p:spPr>
        <p:txBody>
          <a:bodyPr wrap="square" rtlCol="0">
            <a:spAutoFit/>
          </a:bodyPr>
          <a:lstStyle/>
          <a:p>
            <a:pPr algn="ctr"/>
            <a:r>
              <a:rPr lang="en-US" sz="1000" dirty="0" smtClean="0"/>
              <a:t>DoCM</a:t>
            </a:r>
          </a:p>
          <a:p>
            <a:pPr algn="ctr"/>
            <a:r>
              <a:rPr lang="en-US" sz="1000" dirty="0" err="1" smtClean="0"/>
              <a:t>CIViC</a:t>
            </a:r>
            <a:endParaRPr lang="en-US" sz="1000" dirty="0"/>
          </a:p>
        </p:txBody>
      </p:sp>
      <p:sp>
        <p:nvSpPr>
          <p:cNvPr id="40" name="TextBox 39"/>
          <p:cNvSpPr txBox="1"/>
          <p:nvPr/>
        </p:nvSpPr>
        <p:spPr>
          <a:xfrm>
            <a:off x="3981214" y="2475426"/>
            <a:ext cx="966484" cy="400110"/>
          </a:xfrm>
          <a:prstGeom prst="rect">
            <a:avLst/>
          </a:prstGeom>
          <a:noFill/>
        </p:spPr>
        <p:txBody>
          <a:bodyPr wrap="square" rtlCol="0">
            <a:spAutoFit/>
          </a:bodyPr>
          <a:lstStyle/>
          <a:p>
            <a:pPr algn="ctr"/>
            <a:r>
              <a:rPr lang="en-US" sz="1000" dirty="0" smtClean="0"/>
              <a:t>Breast cancer</a:t>
            </a:r>
          </a:p>
          <a:p>
            <a:pPr algn="ctr"/>
            <a:r>
              <a:rPr lang="en-US" sz="1000" dirty="0" smtClean="0"/>
              <a:t>Regulome</a:t>
            </a:r>
            <a:endParaRPr lang="en-US" sz="1000" dirty="0"/>
          </a:p>
        </p:txBody>
      </p:sp>
      <p:sp>
        <p:nvSpPr>
          <p:cNvPr id="41" name="TextBox 40"/>
          <p:cNvSpPr txBox="1"/>
          <p:nvPr/>
        </p:nvSpPr>
        <p:spPr>
          <a:xfrm>
            <a:off x="6598843" y="2477175"/>
            <a:ext cx="885887" cy="400110"/>
          </a:xfrm>
          <a:prstGeom prst="rect">
            <a:avLst/>
          </a:prstGeom>
          <a:noFill/>
        </p:spPr>
        <p:txBody>
          <a:bodyPr wrap="square" rtlCol="0">
            <a:spAutoFit/>
          </a:bodyPr>
          <a:lstStyle/>
          <a:p>
            <a:pPr algn="ctr"/>
            <a:r>
              <a:rPr lang="en-US" sz="1000" dirty="0" smtClean="0"/>
              <a:t>GMS/</a:t>
            </a:r>
            <a:r>
              <a:rPr lang="en-US" sz="1000" dirty="0" err="1" smtClean="0"/>
              <a:t>ClinSeq</a:t>
            </a:r>
            <a:endParaRPr lang="en-US" sz="1000" dirty="0"/>
          </a:p>
        </p:txBody>
      </p:sp>
      <p:sp>
        <p:nvSpPr>
          <p:cNvPr id="42" name="TextBox 41"/>
          <p:cNvSpPr txBox="1"/>
          <p:nvPr/>
        </p:nvSpPr>
        <p:spPr>
          <a:xfrm>
            <a:off x="3886200" y="562362"/>
            <a:ext cx="1044628" cy="246221"/>
          </a:xfrm>
          <a:prstGeom prst="rect">
            <a:avLst/>
          </a:prstGeom>
          <a:noFill/>
        </p:spPr>
        <p:txBody>
          <a:bodyPr wrap="square" rtlCol="0">
            <a:spAutoFit/>
          </a:bodyPr>
          <a:lstStyle/>
          <a:p>
            <a:pPr algn="ctr"/>
            <a:r>
              <a:rPr lang="en-US" sz="1000" dirty="0" smtClean="0"/>
              <a:t>OSCC</a:t>
            </a:r>
            <a:endParaRPr lang="en-US" sz="1000" dirty="0"/>
          </a:p>
        </p:txBody>
      </p:sp>
      <p:sp>
        <p:nvSpPr>
          <p:cNvPr id="43" name="TextBox 42"/>
          <p:cNvSpPr txBox="1"/>
          <p:nvPr/>
        </p:nvSpPr>
        <p:spPr>
          <a:xfrm>
            <a:off x="7828843" y="2496869"/>
            <a:ext cx="948460" cy="400110"/>
          </a:xfrm>
          <a:prstGeom prst="rect">
            <a:avLst/>
          </a:prstGeom>
          <a:noFill/>
        </p:spPr>
        <p:txBody>
          <a:bodyPr wrap="square" rtlCol="0">
            <a:spAutoFit/>
          </a:bodyPr>
          <a:lstStyle/>
          <a:p>
            <a:pPr algn="ctr"/>
            <a:r>
              <a:rPr lang="en-US" sz="1000" dirty="0" err="1" smtClean="0"/>
              <a:t>genVisR</a:t>
            </a:r>
            <a:endParaRPr lang="en-US" sz="1000" dirty="0" smtClean="0"/>
          </a:p>
          <a:p>
            <a:pPr algn="ctr"/>
            <a:r>
              <a:rPr lang="en-US" sz="1000" dirty="0" smtClean="0"/>
              <a:t>HCC/SCLC</a:t>
            </a:r>
            <a:endParaRPr lang="en-US" sz="1000" dirty="0"/>
          </a:p>
        </p:txBody>
      </p:sp>
      <p:sp>
        <p:nvSpPr>
          <p:cNvPr id="44" name="TextBox 43"/>
          <p:cNvSpPr txBox="1"/>
          <p:nvPr/>
        </p:nvSpPr>
        <p:spPr>
          <a:xfrm>
            <a:off x="2786409" y="4496885"/>
            <a:ext cx="835991" cy="400110"/>
          </a:xfrm>
          <a:prstGeom prst="rect">
            <a:avLst/>
          </a:prstGeom>
          <a:noFill/>
        </p:spPr>
        <p:txBody>
          <a:bodyPr wrap="square" rtlCol="0">
            <a:spAutoFit/>
          </a:bodyPr>
          <a:lstStyle/>
          <a:p>
            <a:pPr algn="ctr"/>
            <a:r>
              <a:rPr lang="en-US" sz="1000" b="1" dirty="0" err="1" smtClean="0"/>
              <a:t>DGIdb</a:t>
            </a:r>
            <a:endParaRPr lang="en-US" sz="1000" b="1" dirty="0" smtClean="0"/>
          </a:p>
          <a:p>
            <a:pPr algn="ctr"/>
            <a:r>
              <a:rPr lang="en-US" sz="1000" b="1" dirty="0" smtClean="0"/>
              <a:t>SCLC</a:t>
            </a:r>
            <a:endParaRPr lang="en-US" sz="1000" b="1" dirty="0"/>
          </a:p>
        </p:txBody>
      </p:sp>
      <p:sp>
        <p:nvSpPr>
          <p:cNvPr id="45" name="TextBox 44"/>
          <p:cNvSpPr txBox="1"/>
          <p:nvPr/>
        </p:nvSpPr>
        <p:spPr>
          <a:xfrm>
            <a:off x="418210" y="2436663"/>
            <a:ext cx="741699" cy="400110"/>
          </a:xfrm>
          <a:prstGeom prst="rect">
            <a:avLst/>
          </a:prstGeom>
          <a:noFill/>
        </p:spPr>
        <p:txBody>
          <a:bodyPr wrap="square" rtlCol="0">
            <a:spAutoFit/>
          </a:bodyPr>
          <a:lstStyle/>
          <a:p>
            <a:pPr algn="ctr"/>
            <a:r>
              <a:rPr lang="en-US" sz="1000" dirty="0" smtClean="0"/>
              <a:t>Immune therapy</a:t>
            </a:r>
            <a:endParaRPr lang="en-US" sz="1000" dirty="0"/>
          </a:p>
        </p:txBody>
      </p:sp>
      <p:sp>
        <p:nvSpPr>
          <p:cNvPr id="46" name="TextBox 45"/>
          <p:cNvSpPr txBox="1"/>
          <p:nvPr/>
        </p:nvSpPr>
        <p:spPr>
          <a:xfrm>
            <a:off x="1426243" y="4472136"/>
            <a:ext cx="1164557" cy="400110"/>
          </a:xfrm>
          <a:prstGeom prst="rect">
            <a:avLst/>
          </a:prstGeom>
          <a:noFill/>
        </p:spPr>
        <p:txBody>
          <a:bodyPr wrap="square" rtlCol="0">
            <a:spAutoFit/>
          </a:bodyPr>
          <a:lstStyle/>
          <a:p>
            <a:pPr algn="ctr"/>
            <a:r>
              <a:rPr lang="en-US" sz="1000" dirty="0" smtClean="0"/>
              <a:t>Manual </a:t>
            </a:r>
            <a:r>
              <a:rPr lang="en-US" sz="1000" dirty="0" err="1" smtClean="0"/>
              <a:t>curation</a:t>
            </a:r>
            <a:endParaRPr lang="en-US" sz="1000" dirty="0" smtClean="0"/>
          </a:p>
          <a:p>
            <a:pPr algn="ctr"/>
            <a:r>
              <a:rPr lang="en-US" sz="1000" dirty="0" smtClean="0"/>
              <a:t>HCC/SCLC</a:t>
            </a:r>
            <a:endParaRPr lang="en-US" sz="1000" dirty="0"/>
          </a:p>
        </p:txBody>
      </p:sp>
      <p:sp>
        <p:nvSpPr>
          <p:cNvPr id="73" name="TextBox 72"/>
          <p:cNvSpPr txBox="1"/>
          <p:nvPr/>
        </p:nvSpPr>
        <p:spPr>
          <a:xfrm>
            <a:off x="7926701" y="1953415"/>
            <a:ext cx="688256" cy="461665"/>
          </a:xfrm>
          <a:prstGeom prst="rect">
            <a:avLst/>
          </a:prstGeom>
          <a:noFill/>
        </p:spPr>
        <p:txBody>
          <a:bodyPr wrap="square" rtlCol="0">
            <a:spAutoFit/>
          </a:bodyPr>
          <a:lstStyle/>
          <a:p>
            <a:pPr algn="ctr"/>
            <a:r>
              <a:rPr lang="en-US" sz="1200" dirty="0" smtClean="0"/>
              <a:t>Felicia Gomez</a:t>
            </a:r>
            <a:endParaRPr lang="en-US" sz="1200" dirty="0"/>
          </a:p>
        </p:txBody>
      </p:sp>
      <p:sp>
        <p:nvSpPr>
          <p:cNvPr id="84" name="TextBox 83"/>
          <p:cNvSpPr txBox="1"/>
          <p:nvPr/>
        </p:nvSpPr>
        <p:spPr>
          <a:xfrm>
            <a:off x="7762282" y="568659"/>
            <a:ext cx="966484" cy="246221"/>
          </a:xfrm>
          <a:prstGeom prst="rect">
            <a:avLst/>
          </a:prstGeom>
          <a:noFill/>
        </p:spPr>
        <p:txBody>
          <a:bodyPr wrap="square" rtlCol="0">
            <a:spAutoFit/>
          </a:bodyPr>
          <a:lstStyle/>
          <a:p>
            <a:pPr algn="ctr"/>
            <a:r>
              <a:rPr lang="en-US" sz="1000" dirty="0" smtClean="0"/>
              <a:t>Lymphoma</a:t>
            </a:r>
            <a:endParaRPr lang="en-US" sz="1000" dirty="0"/>
          </a:p>
        </p:txBody>
      </p:sp>
      <p:pic>
        <p:nvPicPr>
          <p:cNvPr id="3" name="Picture 2" descr="FeliciaGomez.jpg"/>
          <p:cNvPicPr>
            <a:picLocks noChangeAspect="1"/>
          </p:cNvPicPr>
          <p:nvPr/>
        </p:nvPicPr>
        <p:blipFill rotWithShape="1">
          <a:blip r:embed="rId16">
            <a:extLst>
              <a:ext uri="{28A0092B-C50C-407E-A947-70E740481C1C}">
                <a14:useLocalDpi xmlns:a14="http://schemas.microsoft.com/office/drawing/2010/main" val="0"/>
              </a:ext>
            </a:extLst>
          </a:blip>
          <a:srcRect t="9850" b="26741"/>
          <a:stretch/>
        </p:blipFill>
        <p:spPr>
          <a:xfrm>
            <a:off x="7827769" y="828364"/>
            <a:ext cx="935231" cy="1125051"/>
          </a:xfrm>
          <a:prstGeom prst="rect">
            <a:avLst/>
          </a:prstGeom>
        </p:spPr>
      </p:pic>
      <p:pic>
        <p:nvPicPr>
          <p:cNvPr id="4" name="Picture 3" descr="ArpadDanos.JPG"/>
          <p:cNvPicPr>
            <a:picLocks noChangeAspect="1"/>
          </p:cNvPicPr>
          <p:nvPr/>
        </p:nvPicPr>
        <p:blipFill rotWithShape="1">
          <a:blip r:embed="rId17">
            <a:extLst>
              <a:ext uri="{28A0092B-C50C-407E-A947-70E740481C1C}">
                <a14:useLocalDpi xmlns:a14="http://schemas.microsoft.com/office/drawing/2010/main" val="0"/>
              </a:ext>
            </a:extLst>
          </a:blip>
          <a:srcRect l="33988" t="2809" r="8599" b="31190"/>
          <a:stretch/>
        </p:blipFill>
        <p:spPr>
          <a:xfrm>
            <a:off x="6553200" y="824642"/>
            <a:ext cx="980081" cy="1126697"/>
          </a:xfrm>
          <a:prstGeom prst="rect">
            <a:avLst/>
          </a:prstGeom>
        </p:spPr>
      </p:pic>
      <p:sp>
        <p:nvSpPr>
          <p:cNvPr id="89" name="TextBox 88"/>
          <p:cNvSpPr txBox="1"/>
          <p:nvPr/>
        </p:nvSpPr>
        <p:spPr>
          <a:xfrm>
            <a:off x="6692445" y="1954158"/>
            <a:ext cx="688256" cy="461665"/>
          </a:xfrm>
          <a:prstGeom prst="rect">
            <a:avLst/>
          </a:prstGeom>
          <a:noFill/>
        </p:spPr>
        <p:txBody>
          <a:bodyPr wrap="square" rtlCol="0">
            <a:spAutoFit/>
          </a:bodyPr>
          <a:lstStyle/>
          <a:p>
            <a:pPr algn="ctr"/>
            <a:r>
              <a:rPr lang="en-US" sz="1200" dirty="0" smtClean="0"/>
              <a:t>Arpad </a:t>
            </a:r>
            <a:r>
              <a:rPr lang="en-US" sz="1200" dirty="0" err="1" smtClean="0"/>
              <a:t>Danos</a:t>
            </a:r>
            <a:endParaRPr lang="en-US" sz="1200" dirty="0"/>
          </a:p>
        </p:txBody>
      </p:sp>
      <p:sp>
        <p:nvSpPr>
          <p:cNvPr id="90" name="TextBox 89"/>
          <p:cNvSpPr txBox="1"/>
          <p:nvPr/>
        </p:nvSpPr>
        <p:spPr>
          <a:xfrm>
            <a:off x="6558600" y="564937"/>
            <a:ext cx="966484" cy="246221"/>
          </a:xfrm>
          <a:prstGeom prst="rect">
            <a:avLst/>
          </a:prstGeom>
          <a:noFill/>
        </p:spPr>
        <p:txBody>
          <a:bodyPr wrap="square" rtlCol="0">
            <a:spAutoFit/>
          </a:bodyPr>
          <a:lstStyle/>
          <a:p>
            <a:pPr algn="ctr"/>
            <a:r>
              <a:rPr lang="en-US" sz="1000" dirty="0" err="1" smtClean="0"/>
              <a:t>CIViC</a:t>
            </a:r>
            <a:r>
              <a:rPr lang="en-US" sz="1000" dirty="0" smtClean="0"/>
              <a:t>/EE</a:t>
            </a:r>
            <a:endParaRPr lang="en-US" sz="1000" dirty="0"/>
          </a:p>
        </p:txBody>
      </p:sp>
      <p:pic>
        <p:nvPicPr>
          <p:cNvPr id="23" name="Picture 22" descr="JasonKunisaki.JPG"/>
          <p:cNvPicPr>
            <a:picLocks noChangeAspect="1"/>
          </p:cNvPicPr>
          <p:nvPr/>
        </p:nvPicPr>
        <p:blipFill rotWithShape="1">
          <a:blip r:embed="rId18">
            <a:extLst>
              <a:ext uri="{28A0092B-C50C-407E-A947-70E740481C1C}">
                <a14:useLocalDpi xmlns:a14="http://schemas.microsoft.com/office/drawing/2010/main" val="0"/>
              </a:ext>
            </a:extLst>
          </a:blip>
          <a:srcRect l="17584" t="10386" r="9903" b="14725"/>
          <a:stretch/>
        </p:blipFill>
        <p:spPr>
          <a:xfrm rot="5400000">
            <a:off x="2632098" y="2953914"/>
            <a:ext cx="1129517" cy="874887"/>
          </a:xfrm>
          <a:prstGeom prst="rect">
            <a:avLst/>
          </a:prstGeom>
        </p:spPr>
      </p:pic>
      <p:sp>
        <p:nvSpPr>
          <p:cNvPr id="91" name="TextBox 90"/>
          <p:cNvSpPr txBox="1"/>
          <p:nvPr/>
        </p:nvSpPr>
        <p:spPr>
          <a:xfrm>
            <a:off x="2784215" y="3934271"/>
            <a:ext cx="850085" cy="461665"/>
          </a:xfrm>
          <a:prstGeom prst="rect">
            <a:avLst/>
          </a:prstGeom>
          <a:noFill/>
        </p:spPr>
        <p:txBody>
          <a:bodyPr wrap="square" rtlCol="0">
            <a:spAutoFit/>
          </a:bodyPr>
          <a:lstStyle/>
          <a:p>
            <a:pPr algn="ctr"/>
            <a:r>
              <a:rPr lang="en-US" sz="1200" dirty="0" smtClean="0"/>
              <a:t>Jason </a:t>
            </a:r>
            <a:r>
              <a:rPr lang="en-US" sz="1200" dirty="0" err="1" smtClean="0"/>
              <a:t>Kunisaki</a:t>
            </a:r>
            <a:endParaRPr lang="en-US" sz="1200" dirty="0"/>
          </a:p>
        </p:txBody>
      </p:sp>
      <p:sp>
        <p:nvSpPr>
          <p:cNvPr id="92" name="TextBox 91"/>
          <p:cNvSpPr txBox="1"/>
          <p:nvPr/>
        </p:nvSpPr>
        <p:spPr>
          <a:xfrm>
            <a:off x="2706495" y="2571360"/>
            <a:ext cx="966484" cy="246221"/>
          </a:xfrm>
          <a:prstGeom prst="rect">
            <a:avLst/>
          </a:prstGeom>
          <a:noFill/>
        </p:spPr>
        <p:txBody>
          <a:bodyPr wrap="square" rtlCol="0">
            <a:spAutoFit/>
          </a:bodyPr>
          <a:lstStyle/>
          <a:p>
            <a:pPr algn="ctr"/>
            <a:r>
              <a:rPr lang="en-US" sz="1000" dirty="0" smtClean="0"/>
              <a:t>HCC</a:t>
            </a:r>
            <a:endParaRPr lang="en-US" sz="1000" dirty="0"/>
          </a:p>
        </p:txBody>
      </p:sp>
      <p:pic>
        <p:nvPicPr>
          <p:cNvPr id="30" name="Picture 29" descr="EricaBarnell.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86201" y="4833459"/>
            <a:ext cx="906172" cy="1149598"/>
          </a:xfrm>
          <a:prstGeom prst="rect">
            <a:avLst/>
          </a:prstGeom>
        </p:spPr>
      </p:pic>
      <p:sp>
        <p:nvSpPr>
          <p:cNvPr id="54" name="TextBox 53"/>
          <p:cNvSpPr txBox="1"/>
          <p:nvPr/>
        </p:nvSpPr>
        <p:spPr>
          <a:xfrm>
            <a:off x="3964694" y="5967276"/>
            <a:ext cx="750099" cy="461665"/>
          </a:xfrm>
          <a:prstGeom prst="rect">
            <a:avLst/>
          </a:prstGeom>
          <a:noFill/>
        </p:spPr>
        <p:txBody>
          <a:bodyPr wrap="square" rtlCol="0">
            <a:spAutoFit/>
          </a:bodyPr>
          <a:lstStyle/>
          <a:p>
            <a:pPr algn="ctr"/>
            <a:r>
              <a:rPr lang="en-US" sz="1200" dirty="0" smtClean="0"/>
              <a:t>Erica </a:t>
            </a:r>
            <a:r>
              <a:rPr lang="en-US" sz="1200" dirty="0" err="1" smtClean="0"/>
              <a:t>Barnell</a:t>
            </a:r>
            <a:endParaRPr lang="en-US" sz="1200" dirty="0"/>
          </a:p>
        </p:txBody>
      </p:sp>
      <p:sp>
        <p:nvSpPr>
          <p:cNvPr id="55" name="TextBox 54"/>
          <p:cNvSpPr txBox="1"/>
          <p:nvPr/>
        </p:nvSpPr>
        <p:spPr>
          <a:xfrm>
            <a:off x="3948288" y="4510611"/>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OSCC</a:t>
            </a:r>
            <a:endParaRPr lang="en-US" sz="1000" dirty="0"/>
          </a:p>
        </p:txBody>
      </p:sp>
      <p:pic>
        <p:nvPicPr>
          <p:cNvPr id="47" name="Picture 46" descr="ArpadDanos.JP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67209" y="4855385"/>
            <a:ext cx="1127672" cy="1127672"/>
          </a:xfrm>
          <a:prstGeom prst="rect">
            <a:avLst/>
          </a:prstGeom>
        </p:spPr>
      </p:pic>
      <p:sp>
        <p:nvSpPr>
          <p:cNvPr id="57" name="TextBox 56"/>
          <p:cNvSpPr txBox="1"/>
          <p:nvPr/>
        </p:nvSpPr>
        <p:spPr>
          <a:xfrm>
            <a:off x="5327938" y="5974463"/>
            <a:ext cx="750099" cy="461665"/>
          </a:xfrm>
          <a:prstGeom prst="rect">
            <a:avLst/>
          </a:prstGeom>
          <a:noFill/>
        </p:spPr>
        <p:txBody>
          <a:bodyPr wrap="square" rtlCol="0">
            <a:spAutoFit/>
          </a:bodyPr>
          <a:lstStyle/>
          <a:p>
            <a:pPr algn="ctr"/>
            <a:r>
              <a:rPr lang="en-US" sz="1200" dirty="0" smtClean="0"/>
              <a:t>Arpad </a:t>
            </a:r>
            <a:r>
              <a:rPr lang="en-US" sz="1200" dirty="0" err="1" smtClean="0"/>
              <a:t>Danos</a:t>
            </a:r>
            <a:endParaRPr lang="en-US" sz="1200" dirty="0"/>
          </a:p>
        </p:txBody>
      </p:sp>
      <p:sp>
        <p:nvSpPr>
          <p:cNvPr id="58" name="TextBox 57"/>
          <p:cNvSpPr txBox="1"/>
          <p:nvPr/>
        </p:nvSpPr>
        <p:spPr>
          <a:xfrm>
            <a:off x="5332163" y="4510611"/>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err="1" smtClean="0"/>
              <a:t>Regulome</a:t>
            </a:r>
            <a:endParaRPr lang="en-US" sz="1000" dirty="0"/>
          </a:p>
        </p:txBody>
      </p:sp>
      <p:pic>
        <p:nvPicPr>
          <p:cNvPr id="48" name="Picture 47" descr="AvinashRamu2.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88803" y="2867483"/>
            <a:ext cx="1108958" cy="1108958"/>
          </a:xfrm>
          <a:prstGeom prst="rect">
            <a:avLst/>
          </a:prstGeom>
        </p:spPr>
      </p:pic>
      <p:pic>
        <p:nvPicPr>
          <p:cNvPr id="49" name="Picture 48" descr="CodyRamirez.JP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10684" y="4853136"/>
            <a:ext cx="843953" cy="1129921"/>
          </a:xfrm>
          <a:prstGeom prst="rect">
            <a:avLst/>
          </a:prstGeom>
        </p:spPr>
      </p:pic>
      <p:sp>
        <p:nvSpPr>
          <p:cNvPr id="61" name="TextBox 60"/>
          <p:cNvSpPr txBox="1"/>
          <p:nvPr/>
        </p:nvSpPr>
        <p:spPr>
          <a:xfrm>
            <a:off x="6703584" y="5991671"/>
            <a:ext cx="750099" cy="461665"/>
          </a:xfrm>
          <a:prstGeom prst="rect">
            <a:avLst/>
          </a:prstGeom>
          <a:noFill/>
        </p:spPr>
        <p:txBody>
          <a:bodyPr wrap="square" rtlCol="0">
            <a:spAutoFit/>
          </a:bodyPr>
          <a:lstStyle/>
          <a:p>
            <a:pPr algn="ctr"/>
            <a:r>
              <a:rPr lang="en-US" sz="1200" dirty="0" smtClean="0"/>
              <a:t>Cody Ramirez</a:t>
            </a:r>
            <a:endParaRPr lang="en-US" sz="1200" dirty="0"/>
          </a:p>
        </p:txBody>
      </p:sp>
      <p:sp>
        <p:nvSpPr>
          <p:cNvPr id="62" name="TextBox 61"/>
          <p:cNvSpPr txBox="1"/>
          <p:nvPr/>
        </p:nvSpPr>
        <p:spPr>
          <a:xfrm>
            <a:off x="6629400" y="4500366"/>
            <a:ext cx="835991" cy="400110"/>
          </a:xfrm>
          <a:prstGeom prst="rect">
            <a:avLst/>
          </a:prstGeom>
          <a:noFill/>
        </p:spPr>
        <p:txBody>
          <a:bodyPr wrap="square" rtlCol="0">
            <a:spAutoFit/>
          </a:bodyPr>
          <a:lstStyle/>
          <a:p>
            <a:pPr algn="ctr"/>
            <a:r>
              <a:rPr lang="en-US" sz="1000" dirty="0" err="1" smtClean="0"/>
              <a:t>CIViC</a:t>
            </a:r>
            <a:r>
              <a:rPr lang="en-US" sz="1000" dirty="0" smtClean="0"/>
              <a:t/>
            </a:r>
            <a:br>
              <a:rPr lang="en-US" sz="1000" dirty="0" smtClean="0"/>
            </a:br>
            <a:r>
              <a:rPr lang="en-US" sz="1000" dirty="0" smtClean="0"/>
              <a:t>Lymphoma</a:t>
            </a:r>
            <a:endParaRPr lang="en-US" sz="1000" dirty="0"/>
          </a:p>
        </p:txBody>
      </p:sp>
      <p:pic>
        <p:nvPicPr>
          <p:cNvPr id="50" name="Picture 49" descr="JasonWalker2.jp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29120" y="4833459"/>
            <a:ext cx="1133817" cy="1133817"/>
          </a:xfrm>
          <a:prstGeom prst="rect">
            <a:avLst/>
          </a:prstGeom>
        </p:spPr>
      </p:pic>
      <p:sp>
        <p:nvSpPr>
          <p:cNvPr id="64" name="TextBox 63"/>
          <p:cNvSpPr txBox="1"/>
          <p:nvPr/>
        </p:nvSpPr>
        <p:spPr>
          <a:xfrm>
            <a:off x="7950289" y="5987306"/>
            <a:ext cx="750099" cy="461665"/>
          </a:xfrm>
          <a:prstGeom prst="rect">
            <a:avLst/>
          </a:prstGeom>
          <a:noFill/>
        </p:spPr>
        <p:txBody>
          <a:bodyPr wrap="square" rtlCol="0">
            <a:spAutoFit/>
          </a:bodyPr>
          <a:lstStyle/>
          <a:p>
            <a:pPr algn="ctr"/>
            <a:r>
              <a:rPr lang="en-US" sz="1200" b="1" dirty="0" smtClean="0"/>
              <a:t>Jason Walker</a:t>
            </a:r>
            <a:endParaRPr lang="en-US" sz="1200" b="1" dirty="0"/>
          </a:p>
        </p:txBody>
      </p:sp>
      <p:sp>
        <p:nvSpPr>
          <p:cNvPr id="65" name="TextBox 64"/>
          <p:cNvSpPr txBox="1"/>
          <p:nvPr/>
        </p:nvSpPr>
        <p:spPr>
          <a:xfrm>
            <a:off x="7876105" y="4496001"/>
            <a:ext cx="835991" cy="553998"/>
          </a:xfrm>
          <a:prstGeom prst="rect">
            <a:avLst/>
          </a:prstGeom>
          <a:noFill/>
        </p:spPr>
        <p:txBody>
          <a:bodyPr wrap="square" rtlCol="0">
            <a:spAutoFit/>
          </a:bodyPr>
          <a:lstStyle/>
          <a:p>
            <a:pPr algn="ctr"/>
            <a:r>
              <a:rPr lang="en-US" sz="1000" b="1" dirty="0" smtClean="0"/>
              <a:t>Director</a:t>
            </a:r>
            <a:br>
              <a:rPr lang="en-US" sz="1000" b="1" dirty="0" smtClean="0"/>
            </a:br>
            <a:r>
              <a:rPr lang="en-US" sz="1000" b="1" dirty="0" smtClean="0"/>
              <a:t>Informatics</a:t>
            </a:r>
            <a:endParaRPr lang="en-US" sz="1000" b="1" dirty="0"/>
          </a:p>
        </p:txBody>
      </p:sp>
    </p:spTree>
    <p:extLst>
      <p:ext uri="{BB962C8B-B14F-4D97-AF65-F5344CB8AC3E}">
        <p14:creationId xmlns:p14="http://schemas.microsoft.com/office/powerpoint/2010/main" val="67153720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15-11-15 19.32.49.png"/>
          <p:cNvPicPr>
            <a:picLocks noGrp="1" noChangeAspect="1"/>
          </p:cNvPicPr>
          <p:nvPr>
            <p:ph idx="1"/>
          </p:nvPr>
        </p:nvPicPr>
        <p:blipFill>
          <a:blip r:embed="rId2">
            <a:extLst>
              <a:ext uri="{28A0092B-C50C-407E-A947-70E740481C1C}">
                <a14:useLocalDpi xmlns:a14="http://schemas.microsoft.com/office/drawing/2010/main" val="0"/>
              </a:ext>
            </a:extLst>
          </a:blip>
          <a:srcRect t="-1659" b="-1659"/>
          <a:stretch>
            <a:fillRect/>
          </a:stretch>
        </p:blipFill>
        <p:spPr/>
      </p:pic>
      <p:sp>
        <p:nvSpPr>
          <p:cNvPr id="2" name="Title 1"/>
          <p:cNvSpPr>
            <a:spLocks noGrp="1"/>
          </p:cNvSpPr>
          <p:nvPr>
            <p:ph type="title"/>
          </p:nvPr>
        </p:nvSpPr>
        <p:spPr/>
        <p:txBody>
          <a:bodyPr/>
          <a:lstStyle/>
          <a:p>
            <a:r>
              <a:rPr lang="en-US" dirty="0"/>
              <a:t>Choose </a:t>
            </a:r>
            <a:r>
              <a:rPr lang="en-US" dirty="0" smtClean="0"/>
              <a:t>“m4.2xlarge” </a:t>
            </a:r>
            <a:r>
              <a:rPr lang="en-US" dirty="0"/>
              <a:t>instance type, then "Next: Configure Instance Details".</a:t>
            </a:r>
          </a:p>
        </p:txBody>
      </p:sp>
      <p:cxnSp>
        <p:nvCxnSpPr>
          <p:cNvPr id="5" name="Straight Arrow Connector 4"/>
          <p:cNvCxnSpPr/>
          <p:nvPr/>
        </p:nvCxnSpPr>
        <p:spPr>
          <a:xfrm flipH="1">
            <a:off x="5940152" y="541602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452320" y="5949280"/>
            <a:ext cx="151216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smtClean="0"/>
              <a:t>"Protect </a:t>
            </a:r>
            <a:r>
              <a:rPr lang="en-US" dirty="0"/>
              <a:t>against accidental termination", then "Next: Add Storage".</a:t>
            </a:r>
          </a:p>
        </p:txBody>
      </p:sp>
      <p:pic>
        <p:nvPicPr>
          <p:cNvPr id="4" name="Content Placeholder 3" descr="Screenshot 2015-11-13 21.29.35.png"/>
          <p:cNvPicPr>
            <a:picLocks noGrp="1" noChangeAspect="1"/>
          </p:cNvPicPr>
          <p:nvPr>
            <p:ph idx="1"/>
          </p:nvPr>
        </p:nvPicPr>
        <p:blipFill>
          <a:blip r:embed="rId2">
            <a:extLst>
              <a:ext uri="{28A0092B-C50C-407E-A947-70E740481C1C}">
                <a14:useLocalDpi xmlns:a14="http://schemas.microsoft.com/office/drawing/2010/main" val="0"/>
              </a:ext>
            </a:extLst>
          </a:blip>
          <a:srcRect t="-5701" b="-5701"/>
          <a:stretch>
            <a:fillRect/>
          </a:stretch>
        </p:blipFill>
        <p:spPr/>
      </p:pic>
      <p:cxnSp>
        <p:nvCxnSpPr>
          <p:cNvPr id="5" name="Straight Arrow Connector 4"/>
          <p:cNvCxnSpPr/>
          <p:nvPr/>
        </p:nvCxnSpPr>
        <p:spPr>
          <a:xfrm flipH="1">
            <a:off x="3851920" y="482181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69482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"snap</a:t>
            </a:r>
            <a:r>
              <a:rPr lang="en-US" sz="2400" dirty="0" smtClean="0"/>
              <a:t>-</a:t>
            </a:r>
            <a:r>
              <a:rPr lang="en-US" sz="2400" dirty="0" err="1" smtClean="0"/>
              <a:t>xxxxxxx</a:t>
            </a:r>
            <a:r>
              <a:rPr lang="en-US" sz="2400" dirty="0" smtClean="0"/>
              <a:t>" </a:t>
            </a:r>
            <a:r>
              <a:rPr lang="en-US" sz="2400" dirty="0"/>
              <a:t>(32GB) and "snap-</a:t>
            </a:r>
            <a:r>
              <a:rPr lang="en-US" sz="2400" dirty="0" err="1"/>
              <a:t>xxxxxxx</a:t>
            </a:r>
            <a:r>
              <a:rPr lang="en-US" sz="2400" dirty="0"/>
              <a:t>" </a:t>
            </a:r>
            <a:r>
              <a:rPr lang="en-US" sz="2400" dirty="0" smtClean="0"/>
              <a:t>(80GB</a:t>
            </a:r>
            <a:r>
              <a:rPr lang="en-US" sz="2400" dirty="0"/>
              <a:t>) as the two storage volumes selected. Then, "Next: Tag Instance"</a:t>
            </a:r>
          </a:p>
        </p:txBody>
      </p:sp>
      <p:pic>
        <p:nvPicPr>
          <p:cNvPr id="4" name="Content Placeholder 3" descr="Screenshot 2015-11-13 21.32.21.png"/>
          <p:cNvPicPr>
            <a:picLocks noGrp="1" noChangeAspect="1"/>
          </p:cNvPicPr>
          <p:nvPr>
            <p:ph idx="1"/>
          </p:nvPr>
        </p:nvPicPr>
        <p:blipFill>
          <a:blip r:embed="rId2">
            <a:extLst>
              <a:ext uri="{28A0092B-C50C-407E-A947-70E740481C1C}">
                <a14:useLocalDpi xmlns:a14="http://schemas.microsoft.com/office/drawing/2010/main" val="0"/>
              </a:ext>
            </a:extLst>
          </a:blip>
          <a:srcRect t="-5143" b="-5143"/>
          <a:stretch>
            <a:fillRect/>
          </a:stretch>
        </p:blipFill>
        <p:spPr/>
      </p:pic>
      <p:sp>
        <p:nvSpPr>
          <p:cNvPr id="5" name="Rectangle 4"/>
          <p:cNvSpPr/>
          <p:nvPr/>
        </p:nvSpPr>
        <p:spPr>
          <a:xfrm>
            <a:off x="251520" y="3284984"/>
            <a:ext cx="7344816"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028384" y="5805264"/>
            <a:ext cx="936104"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Create a tag </a:t>
            </a:r>
            <a:r>
              <a:rPr lang="en-US" sz="2800" dirty="0" smtClean="0"/>
              <a:t>like “Name</a:t>
            </a:r>
            <a:r>
              <a:rPr lang="en-US" sz="2800" dirty="0"/>
              <a:t>=</a:t>
            </a:r>
            <a:r>
              <a:rPr lang="en-US" sz="2800" dirty="0" err="1" smtClean="0"/>
              <a:t>ObiGriffith</a:t>
            </a:r>
            <a:r>
              <a:rPr lang="en-US" sz="2800" dirty="0" smtClean="0"/>
              <a:t>” [use </a:t>
            </a:r>
            <a:r>
              <a:rPr lang="en-US" sz="2800" dirty="0"/>
              <a:t>your own </a:t>
            </a:r>
            <a:r>
              <a:rPr lang="en-US" sz="2800" dirty="0" smtClean="0"/>
              <a:t>name]. </a:t>
            </a:r>
            <a:r>
              <a:rPr lang="en-US" sz="2800" dirty="0"/>
              <a:t>Then hit "Next: Configure Security Group".</a:t>
            </a:r>
          </a:p>
        </p:txBody>
      </p:sp>
      <p:pic>
        <p:nvPicPr>
          <p:cNvPr id="4" name="Content Placeholder 3" descr="Screenshot 2015-11-13 21.34.40.png"/>
          <p:cNvPicPr>
            <a:picLocks noGrp="1" noChangeAspect="1"/>
          </p:cNvPicPr>
          <p:nvPr>
            <p:ph idx="1"/>
          </p:nvPr>
        </p:nvPicPr>
        <p:blipFill>
          <a:blip r:embed="rId2">
            <a:extLst>
              <a:ext uri="{28A0092B-C50C-407E-A947-70E740481C1C}">
                <a14:useLocalDpi xmlns:a14="http://schemas.microsoft.com/office/drawing/2010/main" val="0"/>
              </a:ext>
            </a:extLst>
          </a:blip>
          <a:srcRect t="-4984" b="-4984"/>
          <a:stretch>
            <a:fillRect/>
          </a:stretch>
        </p:blipFill>
        <p:spPr/>
      </p:pic>
      <p:cxnSp>
        <p:nvCxnSpPr>
          <p:cNvPr id="5" name="Straight Arrow Connector 4"/>
          <p:cNvCxnSpPr/>
          <p:nvPr/>
        </p:nvCxnSpPr>
        <p:spPr>
          <a:xfrm flipV="1">
            <a:off x="4355976" y="328498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11560" y="4077072"/>
            <a:ext cx="7500771" cy="954107"/>
          </a:xfrm>
          <a:prstGeom prst="rect">
            <a:avLst/>
          </a:prstGeom>
          <a:noFill/>
        </p:spPr>
        <p:txBody>
          <a:bodyPr wrap="none" rtlCol="0">
            <a:spAutoFit/>
          </a:bodyPr>
          <a:lstStyle/>
          <a:p>
            <a:pPr algn="ctr"/>
            <a:r>
              <a:rPr lang="en-US" sz="2800" dirty="0" smtClean="0"/>
              <a:t>Important: Don’t forget to name your instance!</a:t>
            </a:r>
          </a:p>
          <a:p>
            <a:pPr algn="ctr"/>
            <a:r>
              <a:rPr lang="en-US" sz="2800" dirty="0" smtClean="0"/>
              <a:t>(</a:t>
            </a:r>
            <a:r>
              <a:rPr lang="en-US" sz="2800" dirty="0" err="1" smtClean="0"/>
              <a:t>FirstnameLastname</a:t>
            </a:r>
            <a:r>
              <a:rPr lang="en-US" sz="2800" dirty="0" smtClean="0"/>
              <a:t>)</a:t>
            </a:r>
            <a:endParaRPr lang="en-US" sz="2800" dirty="0"/>
          </a:p>
        </p:txBody>
      </p:sp>
      <p:sp>
        <p:nvSpPr>
          <p:cNvPr id="9" name="Rectangle 8"/>
          <p:cNvSpPr/>
          <p:nvPr/>
        </p:nvSpPr>
        <p:spPr>
          <a:xfrm>
            <a:off x="7524328" y="5780606"/>
            <a:ext cx="1440160"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20519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40031"/>
            <a:ext cx="8839200" cy="4644737"/>
          </a:xfrm>
        </p:spPr>
      </p:pic>
      <p:sp>
        <p:nvSpPr>
          <p:cNvPr id="2" name="Title 1"/>
          <p:cNvSpPr>
            <a:spLocks noGrp="1"/>
          </p:cNvSpPr>
          <p:nvPr>
            <p:ph type="title"/>
          </p:nvPr>
        </p:nvSpPr>
        <p:spPr/>
        <p:txBody>
          <a:bodyPr/>
          <a:lstStyle/>
          <a:p>
            <a:r>
              <a:rPr lang="en-US" sz="2400" dirty="0"/>
              <a:t>Select an Existing Security Group, choose "</a:t>
            </a:r>
            <a:r>
              <a:rPr lang="en-US" sz="2400" dirty="0" smtClean="0"/>
              <a:t>SSH_HTTP". </a:t>
            </a:r>
            <a:r>
              <a:rPr lang="en-US" sz="2400" dirty="0"/>
              <a:t>Then hit "Review and Launch". </a:t>
            </a:r>
          </a:p>
        </p:txBody>
      </p:sp>
      <p:cxnSp>
        <p:nvCxnSpPr>
          <p:cNvPr id="5" name="Straight Arrow Connector 4"/>
          <p:cNvCxnSpPr/>
          <p:nvPr/>
        </p:nvCxnSpPr>
        <p:spPr>
          <a:xfrm flipH="1">
            <a:off x="2915816"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5364088"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8100392" y="6021288"/>
            <a:ext cx="891208" cy="23093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t>the details of your instance, note the warnings, then hit Launch</a:t>
            </a:r>
            <a:endParaRPr lang="en-US" dirty="0"/>
          </a:p>
        </p:txBody>
      </p:sp>
      <p:pic>
        <p:nvPicPr>
          <p:cNvPr id="6" name="Content Placeholder 5" descr="Screenshot 2015-11-13 21.41.53.png"/>
          <p:cNvPicPr>
            <a:picLocks noGrp="1" noChangeAspect="1"/>
          </p:cNvPicPr>
          <p:nvPr>
            <p:ph idx="1"/>
          </p:nvPr>
        </p:nvPicPr>
        <p:blipFill>
          <a:blip r:embed="rId2">
            <a:extLst>
              <a:ext uri="{28A0092B-C50C-407E-A947-70E740481C1C}">
                <a14:useLocalDpi xmlns:a14="http://schemas.microsoft.com/office/drawing/2010/main" val="0"/>
              </a:ext>
            </a:extLst>
          </a:blip>
          <a:srcRect t="-5627" b="-5627"/>
          <a:stretch>
            <a:fillRect/>
          </a:stretch>
        </p:blipFill>
        <p:spPr/>
      </p:pic>
      <p:sp>
        <p:nvSpPr>
          <p:cNvPr id="7" name="Rectangle 6"/>
          <p:cNvSpPr/>
          <p:nvPr/>
        </p:nvSpPr>
        <p:spPr>
          <a:xfrm>
            <a:off x="8460432" y="5780606"/>
            <a:ext cx="504056" cy="31269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520" y="2708920"/>
            <a:ext cx="8568952" cy="136815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2566134" y="43877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860032" y="538554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43784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621305"/>
            <a:ext cx="8839200" cy="4682190"/>
          </a:xfrm>
        </p:spPr>
      </p:pic>
      <p:sp>
        <p:nvSpPr>
          <p:cNvPr id="2" name="Title 1"/>
          <p:cNvSpPr>
            <a:spLocks noGrp="1"/>
          </p:cNvSpPr>
          <p:nvPr>
            <p:ph type="title"/>
          </p:nvPr>
        </p:nvSpPr>
        <p:spPr/>
        <p:txBody>
          <a:bodyPr/>
          <a:lstStyle/>
          <a:p>
            <a:r>
              <a:rPr lang="en-US" dirty="0"/>
              <a:t>Choose an existing key pair: "</a:t>
            </a:r>
            <a:r>
              <a:rPr lang="en-US" dirty="0" smtClean="0"/>
              <a:t>CSHL_2016" </a:t>
            </a:r>
            <a:r>
              <a:rPr lang="en-US" dirty="0"/>
              <a:t>and then Launch.</a:t>
            </a:r>
          </a:p>
        </p:txBody>
      </p:sp>
      <p:cxnSp>
        <p:nvCxnSpPr>
          <p:cNvPr id="5" name="Straight Arrow Connector 4"/>
          <p:cNvCxnSpPr/>
          <p:nvPr/>
        </p:nvCxnSpPr>
        <p:spPr>
          <a:xfrm flipH="1">
            <a:off x="4716016" y="414908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563888" y="436510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4759153"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364089" y="4797152"/>
            <a:ext cx="792088" cy="261847"/>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959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Instances to see your new instance spinning up!</a:t>
            </a:r>
            <a:endParaRPr lang="en-US" dirty="0"/>
          </a:p>
        </p:txBody>
      </p:sp>
      <p:pic>
        <p:nvPicPr>
          <p:cNvPr id="4" name="Content Placeholder 3" descr="Screenshot 2015-11-13 21.46.25.png"/>
          <p:cNvPicPr>
            <a:picLocks noGrp="1" noChangeAspect="1"/>
          </p:cNvPicPr>
          <p:nvPr>
            <p:ph idx="1"/>
          </p:nvPr>
        </p:nvPicPr>
        <p:blipFill>
          <a:blip r:embed="rId2">
            <a:extLst>
              <a:ext uri="{28A0092B-C50C-407E-A947-70E740481C1C}">
                <a14:useLocalDpi xmlns:a14="http://schemas.microsoft.com/office/drawing/2010/main" val="0"/>
              </a:ext>
            </a:extLst>
          </a:blip>
          <a:srcRect t="-6779" b="-6779"/>
          <a:stretch>
            <a:fillRect/>
          </a:stretch>
        </p:blipFill>
        <p:spPr/>
      </p:pic>
      <p:sp>
        <p:nvSpPr>
          <p:cNvPr id="5" name="Rectangle 4"/>
          <p:cNvSpPr/>
          <p:nvPr/>
        </p:nvSpPr>
        <p:spPr>
          <a:xfrm>
            <a:off x="8100392" y="5733256"/>
            <a:ext cx="892967" cy="2584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Find YOUR instance, select it, and then hit connect for instructions on how to connect</a:t>
            </a:r>
            <a:endParaRPr lang="en-US" sz="3600" dirty="0"/>
          </a:p>
        </p:txBody>
      </p:sp>
      <p:pic>
        <p:nvPicPr>
          <p:cNvPr id="4" name="Content Placeholder 3" descr="Screenshot 2015-11-13 21.48.09.png"/>
          <p:cNvPicPr>
            <a:picLocks noGrp="1" noChangeAspect="1"/>
          </p:cNvPicPr>
          <p:nvPr>
            <p:ph idx="1"/>
          </p:nvPr>
        </p:nvPicPr>
        <p:blipFill>
          <a:blip r:embed="rId2">
            <a:extLst>
              <a:ext uri="{28A0092B-C50C-407E-A947-70E740481C1C}">
                <a14:useLocalDpi xmlns:a14="http://schemas.microsoft.com/office/drawing/2010/main" val="0"/>
              </a:ext>
            </a:extLst>
          </a:blip>
          <a:srcRect t="-4746" b="-4746"/>
          <a:stretch>
            <a:fillRect/>
          </a:stretch>
        </p:blipFill>
        <p:spPr/>
      </p:pic>
      <p:cxnSp>
        <p:nvCxnSpPr>
          <p:cNvPr id="5" name="Straight Arrow Connector 4"/>
          <p:cNvCxnSpPr/>
          <p:nvPr/>
        </p:nvCxnSpPr>
        <p:spPr>
          <a:xfrm flipH="1">
            <a:off x="2339752" y="299695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2267745" y="2132856"/>
            <a:ext cx="576064" cy="21602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29674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Take note of your Public DNS and the instructions on changing permissions for the key file (Note, we will login as </a:t>
            </a:r>
            <a:r>
              <a:rPr lang="en-US" sz="2800" dirty="0" err="1" smtClean="0"/>
              <a:t>ubuntu</a:t>
            </a:r>
            <a:r>
              <a:rPr lang="en-US" sz="2800" dirty="0" smtClean="0"/>
              <a:t> NOT root)</a:t>
            </a:r>
            <a:endParaRPr lang="en-US" sz="2800" dirty="0"/>
          </a:p>
        </p:txBody>
      </p:sp>
      <p:pic>
        <p:nvPicPr>
          <p:cNvPr id="4" name="Content Placeholder 3" descr="Screenshot 2015-11-13 21.52.59.png"/>
          <p:cNvPicPr>
            <a:picLocks noGrp="1" noChangeAspect="1"/>
          </p:cNvPicPr>
          <p:nvPr>
            <p:ph idx="1"/>
          </p:nvPr>
        </p:nvPicPr>
        <p:blipFill>
          <a:blip r:embed="rId2">
            <a:extLst>
              <a:ext uri="{28A0092B-C50C-407E-A947-70E740481C1C}">
                <a14:useLocalDpi xmlns:a14="http://schemas.microsoft.com/office/drawing/2010/main" val="0"/>
              </a:ext>
            </a:extLst>
          </a:blip>
          <a:srcRect t="-2212" b="-2212"/>
          <a:stretch>
            <a:fillRect/>
          </a:stretch>
        </p:blipFill>
        <p:spPr/>
      </p:pic>
    </p:spTree>
    <p:extLst>
      <p:ext uri="{BB962C8B-B14F-4D97-AF65-F5344CB8AC3E}">
        <p14:creationId xmlns:p14="http://schemas.microsoft.com/office/powerpoint/2010/main" val="46326810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pic>
        <p:nvPicPr>
          <p:cNvPr id="10242" name="Picture 4" descr="TGI_logo_V_2color_bevel.tiff"/>
          <p:cNvPicPr>
            <a:picLocks noChangeAspect="1"/>
          </p:cNvPicPr>
          <p:nvPr/>
        </p:nvPicPr>
        <p:blipFill>
          <a:blip r:embed="rId2">
            <a:extLst>
              <a:ext uri="{28A0092B-C50C-407E-A947-70E740481C1C}">
                <a14:useLocalDpi xmlns:a14="http://schemas.microsoft.com/office/drawing/2010/main" val="0"/>
              </a:ext>
            </a:extLst>
          </a:blip>
          <a:srcRect l="31865" t="30911" r="32492" b="27831"/>
          <a:stretch>
            <a:fillRect/>
          </a:stretch>
        </p:blipFill>
        <p:spPr bwMode="auto">
          <a:xfrm>
            <a:off x="6588125" y="3744913"/>
            <a:ext cx="2181225"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itle 1"/>
          <p:cNvSpPr txBox="1">
            <a:spLocks/>
          </p:cNvSpPr>
          <p:nvPr/>
        </p:nvSpPr>
        <p:spPr bwMode="auto">
          <a:xfrm>
            <a:off x="2943225" y="548680"/>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smtClean="0">
                <a:solidFill>
                  <a:schemeClr val="bg1"/>
                </a:solidFill>
                <a:latin typeface="Calibri" charset="0"/>
                <a:cs typeface="Segoe UI" charset="0"/>
              </a:rPr>
              <a:t>Introduction to cloud computing</a:t>
            </a:r>
            <a:endParaRPr lang="en-US" sz="1800" b="1" dirty="0">
              <a:solidFill>
                <a:schemeClr val="bg1"/>
              </a:solidFill>
              <a:latin typeface="Calibri" charset="0"/>
              <a:cs typeface="Segoe UI" charset="0"/>
            </a:endParaRPr>
          </a:p>
        </p:txBody>
      </p:sp>
      <p:sp>
        <p:nvSpPr>
          <p:cNvPr id="8" name="Title 1"/>
          <p:cNvSpPr txBox="1">
            <a:spLocks/>
          </p:cNvSpPr>
          <p:nvPr/>
        </p:nvSpPr>
        <p:spPr>
          <a:xfrm>
            <a:off x="3854897"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Obi Griffith and Alex Wagner</a:t>
            </a:r>
          </a:p>
          <a:p>
            <a:pPr fontAlgn="auto">
              <a:spcAft>
                <a:spcPts val="0"/>
              </a:spcAft>
              <a:buFont typeface="Arial" pitchFamily="34" charset="0"/>
              <a:buNone/>
              <a:defRPr/>
            </a:pPr>
            <a:r>
              <a:rPr lang="en-US" sz="1600" dirty="0" smtClean="0">
                <a:ln w="1270">
                  <a:solidFill>
                    <a:schemeClr val="tx1">
                      <a:alpha val="38000"/>
                    </a:schemeClr>
                  </a:solidFill>
                </a:ln>
                <a:latin typeface="Calibri"/>
                <a:cs typeface="Calibri"/>
              </a:rPr>
              <a:t>Advanced Sequencing Technologies &amp; Applications</a:t>
            </a:r>
          </a:p>
          <a:p>
            <a:pPr fontAlgn="auto">
              <a:spcAft>
                <a:spcPts val="0"/>
              </a:spcAft>
              <a:defRPr/>
            </a:pPr>
            <a:r>
              <a:rPr lang="en-US" sz="1400" dirty="0" smtClean="0">
                <a:ln w="1270">
                  <a:solidFill>
                    <a:schemeClr val="tx1">
                      <a:alpha val="38000"/>
                    </a:schemeClr>
                  </a:solidFill>
                </a:ln>
                <a:latin typeface="Calibri"/>
                <a:ea typeface="+mn-ea"/>
                <a:cs typeface="Calibri"/>
              </a:rPr>
              <a:t>November 7 </a:t>
            </a:r>
            <a:r>
              <a:rPr lang="en-US" sz="1400" dirty="0">
                <a:ln w="1270">
                  <a:solidFill>
                    <a:schemeClr val="tx1">
                      <a:alpha val="38000"/>
                    </a:schemeClr>
                  </a:solidFill>
                </a:ln>
                <a:latin typeface="Calibri"/>
                <a:ea typeface="+mn-ea"/>
                <a:cs typeface="Calibri"/>
              </a:rPr>
              <a:t>- </a:t>
            </a:r>
            <a:r>
              <a:rPr lang="en-US" sz="1400" dirty="0" smtClean="0">
                <a:ln w="1270">
                  <a:solidFill>
                    <a:schemeClr val="tx1">
                      <a:alpha val="38000"/>
                    </a:schemeClr>
                  </a:solidFill>
                </a:ln>
                <a:latin typeface="Calibri"/>
                <a:ea typeface="+mn-ea"/>
                <a:cs typeface="Calibri"/>
              </a:rPr>
              <a:t>20, 2016</a:t>
            </a:r>
          </a:p>
        </p:txBody>
      </p:sp>
      <p:pic>
        <p:nvPicPr>
          <p:cNvPr id="2" name="Picture 1" descr="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2708920"/>
            <a:ext cx="5737848" cy="3825232"/>
          </a:xfrm>
          <a:prstGeom prst="rect">
            <a:avLst/>
          </a:prstGeom>
        </p:spPr>
      </p:pic>
    </p:spTree>
    <p:extLst>
      <p:ext uri="{BB962C8B-B14F-4D97-AF65-F5344CB8AC3E}">
        <p14:creationId xmlns:p14="http://schemas.microsoft.com/office/powerpoint/2010/main" val="325060695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Title 1"/>
          <p:cNvSpPr>
            <a:spLocks noGrp="1"/>
          </p:cNvSpPr>
          <p:nvPr>
            <p:ph type="title" idx="4294967295"/>
          </p:nvPr>
        </p:nvSpPr>
        <p:spPr>
          <a:xfrm>
            <a:off x="107950" y="-26988"/>
            <a:ext cx="8839200" cy="863601"/>
          </a:xfrm>
        </p:spPr>
        <p:txBody>
          <a:bodyPr/>
          <a:lstStyle/>
          <a:p>
            <a:r>
              <a:rPr lang="en-US" sz="3200" dirty="0">
                <a:ea typeface="ＭＳ Ｐゴシック" charset="0"/>
              </a:rPr>
              <a:t>Opening a ‘terminal session</a:t>
            </a:r>
            <a:r>
              <a:rPr lang="en-US" sz="3200" dirty="0" smtClean="0">
                <a:ea typeface="ＭＳ Ｐゴシック" charset="0"/>
              </a:rPr>
              <a:t>’ on a Mac</a:t>
            </a:r>
            <a:endParaRPr lang="en-US" sz="3200" dirty="0">
              <a:ea typeface="ＭＳ Ｐゴシック" charset="0"/>
            </a:endParaRPr>
          </a:p>
        </p:txBody>
      </p:sp>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1035050" y="2697163"/>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1096963" y="4846638"/>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792" y="3933056"/>
            <a:ext cx="6283031" cy="2187163"/>
          </a:xfrm>
          <a:prstGeom prst="rect">
            <a:avLst/>
          </a:prstGeom>
        </p:spPr>
      </p:pic>
      <p:sp>
        <p:nvSpPr>
          <p:cNvPr id="12" name="Oval 3"/>
          <p:cNvSpPr>
            <a:spLocks noChangeArrowheads="1"/>
          </p:cNvSpPr>
          <p:nvPr/>
        </p:nvSpPr>
        <p:spPr bwMode="auto">
          <a:xfrm>
            <a:off x="3563888" y="551723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2915816" y="1196752"/>
            <a:ext cx="5281614" cy="830997"/>
          </a:xfrm>
          <a:prstGeom prst="rect">
            <a:avLst/>
          </a:prstGeom>
          <a:noFill/>
        </p:spPr>
        <p:txBody>
          <a:bodyPr wrap="none" rtlCol="0">
            <a:spAutoFit/>
          </a:bodyPr>
          <a:lstStyle/>
          <a:p>
            <a:r>
              <a:rPr lang="en-US" dirty="0" smtClean="0"/>
              <a:t>In a Finder window</a:t>
            </a:r>
          </a:p>
          <a:p>
            <a:r>
              <a:rPr lang="en-US" dirty="0" smtClean="0"/>
              <a:t>‘Applications’ -&gt; ‘Utilities’ -&gt; ‘Terminal’</a:t>
            </a:r>
            <a:endParaRPr lang="en-US" dirty="0"/>
          </a:p>
        </p:txBody>
      </p:sp>
      <p:cxnSp>
        <p:nvCxnSpPr>
          <p:cNvPr id="5" name="Straight Arrow Connector 4"/>
          <p:cNvCxnSpPr/>
          <p:nvPr/>
        </p:nvCxnSpPr>
        <p:spPr>
          <a:xfrm flipH="1">
            <a:off x="1331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2267744" y="2027749"/>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1979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6372200" y="3140968"/>
            <a:ext cx="2377574" cy="461665"/>
          </a:xfrm>
          <a:prstGeom prst="rect">
            <a:avLst/>
          </a:prstGeom>
          <a:noFill/>
        </p:spPr>
        <p:txBody>
          <a:bodyPr wrap="none" rtlCol="0">
            <a:spAutoFit/>
          </a:bodyPr>
          <a:lstStyle/>
          <a:p>
            <a:r>
              <a:rPr lang="en-US" dirty="0" smtClean="0"/>
              <a:t>Or on your dock</a:t>
            </a:r>
          </a:p>
        </p:txBody>
      </p:sp>
      <p:cxnSp>
        <p:nvCxnSpPr>
          <p:cNvPr id="23" name="Straight Arrow Connector 22"/>
          <p:cNvCxnSpPr>
            <a:stCxn id="22" idx="2"/>
          </p:cNvCxnSpPr>
          <p:nvPr/>
        </p:nvCxnSpPr>
        <p:spPr>
          <a:xfrm flipH="1">
            <a:off x="4427984" y="3602633"/>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3303287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smtClean="0">
                <a:ea typeface="ＭＳ Ｐゴシック" charset="0"/>
              </a:rPr>
              <a:t>Add the terminal App to your dock</a:t>
            </a:r>
            <a:endParaRPr lang="en-US" dirty="0">
              <a:ea typeface="ＭＳ Ｐゴシック" charset="0"/>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5895451" cy="41469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52400" y="44624"/>
            <a:ext cx="8839200" cy="1143000"/>
          </a:xfrm>
        </p:spPr>
        <p:txBody>
          <a:bodyPr/>
          <a:lstStyle/>
          <a:p>
            <a:r>
              <a:rPr lang="en-US" sz="3200" dirty="0">
                <a:ea typeface="ＭＳ Ｐゴシック" charset="0"/>
              </a:rPr>
              <a:t>Creating a working </a:t>
            </a:r>
            <a:r>
              <a:rPr lang="en-US" sz="3200" dirty="0" smtClean="0">
                <a:ea typeface="ＭＳ Ｐゴシック" charset="0"/>
              </a:rPr>
              <a:t>directory on your Mac called ‘</a:t>
            </a:r>
            <a:r>
              <a:rPr lang="en-US" sz="3200" dirty="0" err="1" smtClean="0">
                <a:ea typeface="ＭＳ Ｐゴシック" charset="0"/>
              </a:rPr>
              <a:t>cshl</a:t>
            </a:r>
            <a:r>
              <a:rPr lang="en-US" sz="3200" dirty="0" smtClean="0">
                <a:ea typeface="ＭＳ Ｐゴシック" charset="0"/>
              </a:rPr>
              <a:t>’</a:t>
            </a:r>
            <a:endParaRPr lang="en-US" sz="3200" dirty="0">
              <a:ea typeface="ＭＳ Ｐゴシック" charset="0"/>
            </a:endParaRP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52400" y="2008302"/>
            <a:ext cx="8839200" cy="2428810"/>
          </a:xfrm>
        </p:spPr>
      </p:pic>
      <p:sp>
        <p:nvSpPr>
          <p:cNvPr id="2" name="TextBox 1"/>
          <p:cNvSpPr txBox="1"/>
          <p:nvPr/>
        </p:nvSpPr>
        <p:spPr>
          <a:xfrm>
            <a:off x="5724128" y="3861048"/>
            <a:ext cx="1571264" cy="830997"/>
          </a:xfrm>
          <a:prstGeom prst="rect">
            <a:avLst/>
          </a:prstGeom>
          <a:noFill/>
        </p:spPr>
        <p:txBody>
          <a:bodyPr wrap="none" rtlCol="0">
            <a:spAutoFit/>
          </a:bodyPr>
          <a:lstStyle/>
          <a:p>
            <a:r>
              <a:rPr lang="en-US" dirty="0" err="1" smtClean="0"/>
              <a:t>mkdir</a:t>
            </a:r>
            <a:r>
              <a:rPr lang="en-US" dirty="0" smtClean="0"/>
              <a:t> </a:t>
            </a:r>
            <a:r>
              <a:rPr lang="en-US" dirty="0" err="1" smtClean="0"/>
              <a:t>cshl</a:t>
            </a:r>
            <a:endParaRPr lang="en-US" dirty="0" smtClean="0"/>
          </a:p>
          <a:p>
            <a:r>
              <a:rPr lang="en-US" dirty="0" smtClean="0"/>
              <a:t>cd </a:t>
            </a:r>
            <a:r>
              <a:rPr lang="en-US" dirty="0" err="1" smtClean="0"/>
              <a:t>cshl</a:t>
            </a:r>
            <a:endParaRPr lang="en-US" dirty="0"/>
          </a:p>
        </p:txBody>
      </p:sp>
    </p:spTree>
    <p:extLst>
      <p:ext uri="{BB962C8B-B14F-4D97-AF65-F5344CB8AC3E}">
        <p14:creationId xmlns:p14="http://schemas.microsoft.com/office/powerpoint/2010/main" val="95884265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15-11-13 22.08.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764704"/>
            <a:ext cx="7826605" cy="5486093"/>
          </a:xfrm>
          <a:prstGeom prst="rect">
            <a:avLst/>
          </a:prstGeom>
        </p:spPr>
      </p:pic>
      <p:sp>
        <p:nvSpPr>
          <p:cNvPr id="4" name="Line Callout 2 3"/>
          <p:cNvSpPr/>
          <p:nvPr/>
        </p:nvSpPr>
        <p:spPr>
          <a:xfrm>
            <a:off x="3779912" y="3501008"/>
            <a:ext cx="1871911" cy="1224136"/>
          </a:xfrm>
          <a:prstGeom prst="borderCallout2">
            <a:avLst>
              <a:gd name="adj1" fmla="val 51107"/>
              <a:gd name="adj2" fmla="val 497"/>
              <a:gd name="adj3" fmla="val 109833"/>
              <a:gd name="adj4" fmla="val -12263"/>
              <a:gd name="adj5" fmla="val 160204"/>
              <a:gd name="adj6" fmla="val -39962"/>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latin typeface="Calibri"/>
                <a:cs typeface="Calibri"/>
              </a:rPr>
              <a:t>On Mac:</a:t>
            </a:r>
            <a:br>
              <a:rPr lang="en-US" dirty="0">
                <a:latin typeface="Calibri"/>
                <a:cs typeface="Calibri"/>
              </a:rPr>
            </a:br>
            <a:r>
              <a:rPr lang="en-US" dirty="0">
                <a:latin typeface="Calibri"/>
                <a:cs typeface="Calibri"/>
              </a:rPr>
              <a:t>Control</a:t>
            </a:r>
            <a:r>
              <a:rPr lang="en-US" dirty="0" smtClean="0">
                <a:latin typeface="Calibri"/>
                <a:cs typeface="Calibri"/>
              </a:rPr>
              <a:t>+</a:t>
            </a:r>
          </a:p>
          <a:p>
            <a:pPr algn="ctr">
              <a:defRPr/>
            </a:pPr>
            <a:r>
              <a:rPr lang="en-US" dirty="0" smtClean="0">
                <a:latin typeface="Calibri"/>
                <a:cs typeface="Calibri"/>
              </a:rPr>
              <a:t>Save </a:t>
            </a:r>
            <a:r>
              <a:rPr lang="en-US" dirty="0">
                <a:latin typeface="Calibri"/>
                <a:cs typeface="Calibri"/>
              </a:rPr>
              <a:t>L</a:t>
            </a:r>
            <a:r>
              <a:rPr lang="en-US" dirty="0" smtClean="0">
                <a:latin typeface="Calibri"/>
                <a:cs typeface="Calibri"/>
              </a:rPr>
              <a:t>ink As </a:t>
            </a:r>
            <a:endParaRPr lang="en-US" dirty="0">
              <a:latin typeface="Calibri"/>
              <a:cs typeface="Calibri"/>
            </a:endParaRPr>
          </a:p>
        </p:txBody>
      </p:sp>
      <p:sp>
        <p:nvSpPr>
          <p:cNvPr id="27653" name="Title 1"/>
          <p:cNvSpPr>
            <a:spLocks noGrp="1"/>
          </p:cNvSpPr>
          <p:nvPr>
            <p:ph type="title" idx="4294967295"/>
          </p:nvPr>
        </p:nvSpPr>
        <p:spPr>
          <a:xfrm>
            <a:off x="107950" y="-26988"/>
            <a:ext cx="8839200" cy="863601"/>
          </a:xfrm>
        </p:spPr>
        <p:txBody>
          <a:bodyPr/>
          <a:lstStyle/>
          <a:p>
            <a:r>
              <a:rPr lang="en-US" sz="3200" dirty="0" smtClean="0">
                <a:ea typeface="ＭＳ Ｐゴシック" charset="0"/>
              </a:rPr>
              <a:t>Obtain </a:t>
            </a:r>
            <a:r>
              <a:rPr lang="en-US" sz="3200" dirty="0">
                <a:ea typeface="ＭＳ Ｐゴシック" charset="0"/>
              </a:rPr>
              <a:t>your AWS ‘key’ </a:t>
            </a:r>
            <a:r>
              <a:rPr lang="en-US" sz="3200" dirty="0" smtClean="0">
                <a:ea typeface="ＭＳ Ｐゴシック" charset="0"/>
              </a:rPr>
              <a:t>file from course wiki</a:t>
            </a:r>
            <a:endParaRPr lang="en-US" sz="3200" dirty="0">
              <a:ea typeface="ＭＳ Ｐゴシック" charset="0"/>
            </a:endParaRPr>
          </a:p>
        </p:txBody>
      </p:sp>
      <p:sp>
        <p:nvSpPr>
          <p:cNvPr id="6" name="TextBox 5"/>
          <p:cNvSpPr txBox="1"/>
          <p:nvPr/>
        </p:nvSpPr>
        <p:spPr>
          <a:xfrm>
            <a:off x="5940152" y="4820960"/>
            <a:ext cx="2952328" cy="1200328"/>
          </a:xfrm>
          <a:prstGeom prst="rect">
            <a:avLst/>
          </a:prstGeom>
          <a:noFill/>
        </p:spPr>
        <p:txBody>
          <a:bodyPr wrap="square" rtlCol="0">
            <a:spAutoFit/>
          </a:bodyPr>
          <a:lstStyle/>
          <a:p>
            <a:r>
              <a:rPr lang="en-US" b="1" dirty="0" smtClean="0"/>
              <a:t>Save key file to your new ‘</a:t>
            </a:r>
            <a:r>
              <a:rPr lang="en-US" b="1" dirty="0" err="1" smtClean="0"/>
              <a:t>cshl</a:t>
            </a:r>
            <a:r>
              <a:rPr lang="en-US" b="1" dirty="0" smtClean="0"/>
              <a:t>’ directory</a:t>
            </a:r>
            <a:endParaRPr lang="en-US" b="1" dirty="0"/>
          </a:p>
        </p:txBody>
      </p:sp>
      <p:sp>
        <p:nvSpPr>
          <p:cNvPr id="10" name="TextBox 9"/>
          <p:cNvSpPr txBox="1"/>
          <p:nvPr/>
        </p:nvSpPr>
        <p:spPr>
          <a:xfrm>
            <a:off x="5796136" y="836712"/>
            <a:ext cx="2952328" cy="1200328"/>
          </a:xfrm>
          <a:prstGeom prst="rect">
            <a:avLst/>
          </a:prstGeom>
          <a:noFill/>
        </p:spPr>
        <p:txBody>
          <a:bodyPr wrap="square" rtlCol="0">
            <a:spAutoFit/>
          </a:bodyPr>
          <a:lstStyle/>
          <a:p>
            <a:r>
              <a:rPr lang="en-US" b="1" dirty="0" smtClean="0"/>
              <a:t>Go to course wiki, “Presentations” page</a:t>
            </a:r>
            <a:endParaRPr lang="en-US" b="1" dirty="0"/>
          </a:p>
        </p:txBody>
      </p:sp>
    </p:spTree>
    <p:extLst>
      <p:ext uri="{BB962C8B-B14F-4D97-AF65-F5344CB8AC3E}">
        <p14:creationId xmlns:p14="http://schemas.microsoft.com/office/powerpoint/2010/main" val="185039666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52400" y="44624"/>
            <a:ext cx="8839200" cy="1143000"/>
          </a:xfrm>
        </p:spPr>
        <p:txBody>
          <a:bodyPr/>
          <a:lstStyle/>
          <a:p>
            <a:r>
              <a:rPr lang="en-US" sz="3200" dirty="0">
                <a:ea typeface="ＭＳ Ｐゴシック" charset="0"/>
              </a:rPr>
              <a:t>Viewing the ‘key’ file once downloaded</a:t>
            </a:r>
          </a:p>
        </p:txBody>
      </p:sp>
      <p:pic>
        <p:nvPicPr>
          <p:cNvPr id="4" name="Content Placeholder 3" descr="Screenshot 2015-11-13 22.22.04.png"/>
          <p:cNvPicPr>
            <a:picLocks noGrp="1" noChangeAspect="1"/>
          </p:cNvPicPr>
          <p:nvPr>
            <p:ph idx="1"/>
          </p:nvPr>
        </p:nvPicPr>
        <p:blipFill>
          <a:blip r:embed="rId3">
            <a:extLst>
              <a:ext uri="{28A0092B-C50C-407E-A947-70E740481C1C}">
                <a14:useLocalDpi xmlns:a14="http://schemas.microsoft.com/office/drawing/2010/main" val="0"/>
              </a:ext>
            </a:extLst>
          </a:blip>
          <a:srcRect l="-22906" r="-22906"/>
          <a:stretch>
            <a:fillRect/>
          </a:stretch>
        </p:blipFill>
        <p:spPr>
          <a:xfrm>
            <a:off x="152400" y="1340768"/>
            <a:ext cx="8839200" cy="4724400"/>
          </a:xfrm>
        </p:spPr>
      </p:pic>
    </p:spTree>
    <p:extLst>
      <p:ext uri="{BB962C8B-B14F-4D97-AF65-F5344CB8AC3E}">
        <p14:creationId xmlns:p14="http://schemas.microsoft.com/office/powerpoint/2010/main" val="375964467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88" y="1052513"/>
            <a:ext cx="8839200" cy="5184775"/>
          </a:xfrm>
        </p:spPr>
        <p:txBody>
          <a:bodyPr/>
          <a:lstStyle/>
          <a:p>
            <a:pPr marL="0" indent="0">
              <a:buNone/>
              <a:defRPr/>
            </a:pPr>
            <a:r>
              <a:rPr lang="en-US" dirty="0" err="1"/>
              <a:t>l</a:t>
            </a:r>
            <a:r>
              <a:rPr lang="en-US" dirty="0" err="1" smtClean="0"/>
              <a:t>s</a:t>
            </a:r>
            <a:r>
              <a:rPr lang="en-US" dirty="0" smtClean="0"/>
              <a:t> -l (long listing)</a:t>
            </a:r>
          </a:p>
          <a:p>
            <a:pPr marL="0" indent="0">
              <a:buFont typeface="Arial" charset="0"/>
              <a:buNone/>
              <a:defRPr/>
            </a:pPr>
            <a:r>
              <a:rPr lang="en-US" sz="1800" dirty="0" err="1"/>
              <a:t>drwx</a:t>
            </a:r>
            <a:r>
              <a:rPr lang="en-US" sz="1800" dirty="0"/>
              <a:t>------+ 67 </a:t>
            </a:r>
            <a:r>
              <a:rPr lang="en-US" sz="1800" dirty="0" err="1" smtClean="0"/>
              <a:t>ogriffit</a:t>
            </a:r>
            <a:r>
              <a:rPr lang="en-US" sz="1800" dirty="0" smtClean="0"/>
              <a:t>  </a:t>
            </a:r>
            <a:r>
              <a:rPr lang="en-US" sz="1800" dirty="0"/>
              <a:t>staff  2278 22 May 21:25 ../</a:t>
            </a:r>
          </a:p>
          <a:p>
            <a:pPr marL="0" indent="0">
              <a:buFont typeface="Arial" charset="0"/>
              <a:buNone/>
              <a:defRPr/>
            </a:pPr>
            <a:r>
              <a:rPr lang="en-US" sz="1800" dirty="0"/>
              <a:t>-</a:t>
            </a:r>
            <a:r>
              <a:rPr lang="en-US" sz="1800" dirty="0" err="1"/>
              <a:t>rw</a:t>
            </a:r>
            <a:r>
              <a:rPr lang="en-US" sz="1800" dirty="0"/>
              <a:t>-r--r--@  1 </a:t>
            </a:r>
            <a:r>
              <a:rPr lang="en-US" sz="1800" dirty="0" err="1" smtClean="0"/>
              <a:t>ogriffit</a:t>
            </a:r>
            <a:r>
              <a:rPr lang="en-US" sz="1800" dirty="0" smtClean="0"/>
              <a:t>  </a:t>
            </a:r>
            <a:r>
              <a:rPr lang="en-US" sz="1800" dirty="0"/>
              <a:t>staff  1696 22 May 21:31 </a:t>
            </a:r>
            <a:r>
              <a:rPr lang="en-US" sz="1800" dirty="0" err="1" smtClean="0"/>
              <a:t>CSHL.pem</a:t>
            </a:r>
            <a:endParaRPr lang="en-US" sz="1800" dirty="0" smtClean="0"/>
          </a:p>
          <a:p>
            <a:pPr marL="0" indent="0">
              <a:buFont typeface="Arial" charset="0"/>
              <a:buNone/>
              <a:defRPr/>
            </a:pPr>
            <a:r>
              <a:rPr lang="en-US" sz="1800" dirty="0" smtClean="0"/>
              <a:t> </a:t>
            </a:r>
            <a:r>
              <a:rPr lang="en-US" sz="1800" dirty="0" err="1" smtClean="0"/>
              <a:t>rwx</a:t>
            </a:r>
            <a:r>
              <a:rPr lang="en-US" sz="1800" dirty="0" smtClean="0"/>
              <a:t> : owner </a:t>
            </a:r>
          </a:p>
          <a:p>
            <a:pPr marL="0" indent="0">
              <a:buFont typeface="Arial" charset="0"/>
              <a:buNone/>
              <a:defRPr/>
            </a:pPr>
            <a:r>
              <a:rPr lang="en-US" sz="1800" dirty="0"/>
              <a:t> </a:t>
            </a:r>
            <a:r>
              <a:rPr lang="en-US" sz="1800" dirty="0" smtClean="0"/>
              <a:t>   </a:t>
            </a:r>
            <a:r>
              <a:rPr lang="en-US" sz="1800" dirty="0" err="1" smtClean="0"/>
              <a:t>rwx</a:t>
            </a:r>
            <a:r>
              <a:rPr lang="en-US" sz="1800" dirty="0" smtClean="0"/>
              <a:t> : group</a:t>
            </a:r>
          </a:p>
          <a:p>
            <a:pPr marL="0" indent="0">
              <a:buFont typeface="Arial" charset="0"/>
              <a:buNone/>
              <a:defRPr/>
            </a:pPr>
            <a:r>
              <a:rPr lang="en-US" sz="1800" dirty="0"/>
              <a:t> </a:t>
            </a:r>
            <a:r>
              <a:rPr lang="en-US" sz="1800" dirty="0" smtClean="0"/>
              <a:t>      </a:t>
            </a:r>
            <a:r>
              <a:rPr lang="en-US" sz="1800" dirty="0" err="1" smtClean="0"/>
              <a:t>rwx</a:t>
            </a:r>
            <a:r>
              <a:rPr lang="en-US" sz="1800" dirty="0" smtClean="0"/>
              <a:t>: world</a:t>
            </a:r>
          </a:p>
          <a:p>
            <a:pPr marL="0" indent="0">
              <a:buFont typeface="Arial" charset="0"/>
              <a:buNone/>
              <a:defRPr/>
            </a:pPr>
            <a:r>
              <a:rPr lang="en-US" sz="1800" dirty="0"/>
              <a:t> </a:t>
            </a:r>
            <a:r>
              <a:rPr lang="en-US" sz="1800" dirty="0" smtClean="0"/>
              <a:t>r read    (4)</a:t>
            </a:r>
          </a:p>
          <a:p>
            <a:pPr marL="0" indent="0">
              <a:buFont typeface="Arial" charset="0"/>
              <a:buNone/>
              <a:defRPr/>
            </a:pPr>
            <a:r>
              <a:rPr lang="en-US" sz="1800" dirty="0"/>
              <a:t> </a:t>
            </a:r>
            <a:r>
              <a:rPr lang="en-US" sz="1800" dirty="0" smtClean="0"/>
              <a:t>w write   (2)</a:t>
            </a:r>
          </a:p>
          <a:p>
            <a:pPr marL="0" indent="0">
              <a:buFont typeface="Arial" charset="0"/>
              <a:buNone/>
              <a:defRPr/>
            </a:pPr>
            <a:r>
              <a:rPr lang="en-US" sz="1800" dirty="0"/>
              <a:t> </a:t>
            </a:r>
            <a:r>
              <a:rPr lang="en-US" sz="1800" dirty="0" smtClean="0"/>
              <a:t>x execute (1)</a:t>
            </a:r>
          </a:p>
          <a:p>
            <a:pPr marL="0" indent="0">
              <a:buFont typeface="Arial" charset="0"/>
              <a:buNone/>
              <a:defRPr/>
            </a:pPr>
            <a:endParaRPr lang="en-US" sz="1800" dirty="0"/>
          </a:p>
          <a:p>
            <a:pPr marL="0" indent="0">
              <a:buFont typeface="Arial" charset="0"/>
              <a:buNone/>
              <a:defRPr/>
            </a:pPr>
            <a:r>
              <a:rPr lang="en-US" sz="1800" dirty="0" smtClean="0"/>
              <a:t>Which ever way you add these 3 numbers, you know which integers </a:t>
            </a:r>
          </a:p>
          <a:p>
            <a:pPr marL="0" indent="0">
              <a:buFont typeface="Arial" charset="0"/>
              <a:buNone/>
              <a:defRPr/>
            </a:pPr>
            <a:r>
              <a:rPr lang="en-US" sz="1800" dirty="0" smtClean="0"/>
              <a:t>were used (6 is always 4+2, 5 is 4+1, 4 is by itself, 0 is none of them </a:t>
            </a:r>
            <a:r>
              <a:rPr lang="en-US" sz="1800" dirty="0" err="1" smtClean="0"/>
              <a:t>etc</a:t>
            </a:r>
            <a:r>
              <a:rPr lang="en-US" sz="1800" dirty="0" smtClean="0"/>
              <a:t> …)</a:t>
            </a:r>
          </a:p>
          <a:p>
            <a:pPr marL="0" indent="0">
              <a:buFont typeface="Arial" charset="0"/>
              <a:buNone/>
              <a:defRPr/>
            </a:pPr>
            <a:r>
              <a:rPr lang="en-US" sz="1800" dirty="0" smtClean="0"/>
              <a:t>So, when you have:</a:t>
            </a:r>
            <a:endParaRPr lang="en-US" sz="1800" dirty="0"/>
          </a:p>
          <a:p>
            <a:pPr marL="0" indent="0">
              <a:buFont typeface="Arial" charset="0"/>
              <a:buNone/>
              <a:defRPr/>
            </a:pPr>
            <a:r>
              <a:rPr lang="en-US" sz="1800" b="1" dirty="0" err="1">
                <a:solidFill>
                  <a:srgbClr val="800000"/>
                </a:solidFill>
              </a:rPr>
              <a:t>c</a:t>
            </a:r>
            <a:r>
              <a:rPr lang="en-US" sz="1800" b="1" dirty="0" err="1" smtClean="0">
                <a:solidFill>
                  <a:srgbClr val="800000"/>
                </a:solidFill>
              </a:rPr>
              <a:t>hmod</a:t>
            </a:r>
            <a:r>
              <a:rPr lang="en-US" sz="1800" b="1" dirty="0" smtClean="0">
                <a:solidFill>
                  <a:srgbClr val="800000"/>
                </a:solidFill>
              </a:rPr>
              <a:t> 400 &lt;file name&gt;</a:t>
            </a:r>
          </a:p>
          <a:p>
            <a:pPr marL="0" indent="0">
              <a:buFont typeface="Arial" charset="0"/>
              <a:buNone/>
              <a:defRPr/>
            </a:pPr>
            <a:r>
              <a:rPr lang="en-US" sz="1800" dirty="0" smtClean="0"/>
              <a:t>It is “r” for the the file owner </a:t>
            </a:r>
            <a:r>
              <a:rPr lang="en-US" sz="1800" b="1" dirty="0" smtClean="0"/>
              <a:t>only</a:t>
            </a:r>
            <a:r>
              <a:rPr lang="en-US" sz="1800" dirty="0" smtClean="0"/>
              <a:t> </a:t>
            </a:r>
            <a:endParaRPr lang="en-US" sz="1800" dirty="0"/>
          </a:p>
          <a:p>
            <a:pPr marL="0" indent="0">
              <a:buFont typeface="Arial" charset="0"/>
              <a:buNone/>
              <a:defRPr/>
            </a:pPr>
            <a:endParaRPr lang="en-US" dirty="0"/>
          </a:p>
        </p:txBody>
      </p:sp>
      <p:sp>
        <p:nvSpPr>
          <p:cNvPr id="29698" name="Title 1"/>
          <p:cNvSpPr>
            <a:spLocks noGrp="1"/>
          </p:cNvSpPr>
          <p:nvPr>
            <p:ph type="title" idx="4294967295"/>
          </p:nvPr>
        </p:nvSpPr>
        <p:spPr>
          <a:xfrm>
            <a:off x="107950" y="44450"/>
            <a:ext cx="8839200" cy="863600"/>
          </a:xfrm>
        </p:spPr>
        <p:txBody>
          <a:bodyPr/>
          <a:lstStyle/>
          <a:p>
            <a:r>
              <a:rPr lang="en-US" sz="3200" dirty="0">
                <a:ea typeface="ＭＳ Ｐゴシック" charset="0"/>
              </a:rPr>
              <a:t>Changing file permissions of your ‘key’ </a:t>
            </a:r>
            <a:r>
              <a:rPr lang="en-US" sz="3200" dirty="0" smtClean="0">
                <a:ea typeface="ＭＳ Ｐゴシック" charset="0"/>
              </a:rPr>
              <a:t>file </a:t>
            </a:r>
            <a:br>
              <a:rPr lang="en-US" sz="3200" dirty="0" smtClean="0">
                <a:ea typeface="ＭＳ Ｐゴシック" charset="0"/>
              </a:rPr>
            </a:br>
            <a:r>
              <a:rPr lang="en-US" sz="3200" dirty="0" smtClean="0">
                <a:ea typeface="ＭＳ Ｐゴシック" charset="0"/>
              </a:rPr>
              <a:t>(Mac/Linux)</a:t>
            </a:r>
            <a:endParaRPr lang="en-US" sz="3200" dirty="0">
              <a:ea typeface="ＭＳ Ｐゴシック" charset="0"/>
            </a:endParaRPr>
          </a:p>
        </p:txBody>
      </p:sp>
    </p:spTree>
    <p:extLst>
      <p:ext uri="{BB962C8B-B14F-4D97-AF65-F5344CB8AC3E}">
        <p14:creationId xmlns:p14="http://schemas.microsoft.com/office/powerpoint/2010/main" val="336894093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into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cd </a:t>
            </a:r>
            <a:r>
              <a:rPr lang="en-CA" sz="2000" dirty="0" err="1" smtClean="0"/>
              <a:t>cshl</a:t>
            </a:r>
            <a:r>
              <a:rPr lang="en-CA" sz="2000" dirty="0" smtClean="0"/>
              <a:t>/</a:t>
            </a:r>
          </a:p>
          <a:p>
            <a:pPr>
              <a:buClrTx/>
              <a:buFontTx/>
              <a:buNone/>
              <a:defRPr/>
            </a:pPr>
            <a:r>
              <a:rPr lang="en-CA" sz="2000" dirty="0" err="1" smtClean="0"/>
              <a:t>chmod</a:t>
            </a:r>
            <a:r>
              <a:rPr lang="en-CA" sz="2000" dirty="0" smtClean="0"/>
              <a:t> 400 </a:t>
            </a:r>
            <a:r>
              <a:rPr lang="en-CA" sz="2000" dirty="0" err="1" smtClean="0"/>
              <a:t>CSHL.pem</a:t>
            </a:r>
            <a:endParaRPr lang="en-CA" sz="2000" dirty="0" smtClean="0"/>
          </a:p>
          <a:p>
            <a:pPr>
              <a:buClrTx/>
              <a:buFontTx/>
              <a:buNone/>
              <a:defRPr/>
            </a:pPr>
            <a:r>
              <a:rPr lang="en-CA" sz="2000" dirty="0" err="1" smtClean="0"/>
              <a:t>ssh</a:t>
            </a:r>
            <a:r>
              <a:rPr lang="en-CA" sz="2000" dirty="0" smtClean="0"/>
              <a:t> -</a:t>
            </a:r>
            <a:r>
              <a:rPr lang="en-CA" sz="2000" dirty="0" err="1" smtClean="0"/>
              <a:t>i</a:t>
            </a:r>
            <a:r>
              <a:rPr lang="en-CA" sz="2000" dirty="0" smtClean="0"/>
              <a:t> </a:t>
            </a:r>
            <a:r>
              <a:rPr lang="en-CA" sz="2000" dirty="0" err="1" smtClean="0"/>
              <a:t>CSHL.pem</a:t>
            </a:r>
            <a:r>
              <a:rPr lang="en-CA" sz="2000" dirty="0" smtClean="0"/>
              <a:t> </a:t>
            </a:r>
            <a:r>
              <a:rPr lang="en-CA" sz="2000" dirty="0" err="1" smtClean="0"/>
              <a:t>ubuntu</a:t>
            </a:r>
            <a:r>
              <a:rPr lang="en-CA" sz="2000" dirty="0" smtClean="0"/>
              <a:t>@[YOUR PUBLIC DNS]</a:t>
            </a:r>
          </a:p>
        </p:txBody>
      </p:sp>
    </p:spTree>
    <p:extLst>
      <p:ext uri="{BB962C8B-B14F-4D97-AF65-F5344CB8AC3E}">
        <p14:creationId xmlns:p14="http://schemas.microsoft.com/office/powerpoint/2010/main" val="183744611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117029"/>
            <a:ext cx="8839200" cy="791691"/>
          </a:xfrm>
        </p:spPr>
        <p:txBody>
          <a:bodyPr/>
          <a:lstStyle/>
          <a:p>
            <a:r>
              <a:rPr lang="en-US" sz="3200" dirty="0">
                <a:ea typeface="ＭＳ Ｐゴシック" charset="0"/>
              </a:rPr>
              <a:t>Copying files from AWS to your </a:t>
            </a:r>
            <a:r>
              <a:rPr lang="en-US" sz="3200" dirty="0" smtClean="0">
                <a:ea typeface="ＭＳ Ｐゴシック" charset="0"/>
              </a:rPr>
              <a:t>computer</a:t>
            </a:r>
            <a:br>
              <a:rPr lang="en-US" sz="3200" dirty="0" smtClean="0">
                <a:ea typeface="ＭＳ Ｐゴシック" charset="0"/>
              </a:rPr>
            </a:br>
            <a:r>
              <a:rPr lang="en-US" sz="3200" dirty="0" smtClean="0">
                <a:ea typeface="ＭＳ Ｐゴシック" charset="0"/>
              </a:rPr>
              <a:t>(using a web browser)</a:t>
            </a:r>
            <a:endParaRPr lang="en-US" sz="3200" dirty="0">
              <a:ea typeface="ＭＳ Ｐゴシック" charset="0"/>
            </a:endParaRPr>
          </a:p>
        </p:txBody>
      </p:sp>
      <p:sp>
        <p:nvSpPr>
          <p:cNvPr id="2" name="TextBox 1"/>
          <p:cNvSpPr txBox="1"/>
          <p:nvPr/>
        </p:nvSpPr>
        <p:spPr>
          <a:xfrm>
            <a:off x="1619672" y="5733256"/>
            <a:ext cx="4030270" cy="461665"/>
          </a:xfrm>
          <a:prstGeom prst="rect">
            <a:avLst/>
          </a:prstGeom>
          <a:noFill/>
        </p:spPr>
        <p:txBody>
          <a:bodyPr wrap="none" rtlCol="0">
            <a:spAutoFit/>
          </a:bodyPr>
          <a:lstStyle/>
          <a:p>
            <a:r>
              <a:rPr lang="en-US" dirty="0"/>
              <a:t>http:/</a:t>
            </a:r>
            <a:r>
              <a:rPr lang="en-US" dirty="0" smtClean="0"/>
              <a:t>/[YOUR PUBLIC DNS]/</a:t>
            </a:r>
            <a:endParaRPr lang="en-US" dirty="0"/>
          </a:p>
        </p:txBody>
      </p:sp>
      <p:pic>
        <p:nvPicPr>
          <p:cNvPr id="4" name="Picture 3" descr="Screenshot 2015-11-15 08.4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268760"/>
            <a:ext cx="8546453" cy="4463370"/>
          </a:xfrm>
          <a:prstGeom prst="rect">
            <a:avLst/>
          </a:prstGeom>
        </p:spPr>
      </p:pic>
    </p:spTree>
    <p:extLst>
      <p:ext uri="{BB962C8B-B14F-4D97-AF65-F5344CB8AC3E}">
        <p14:creationId xmlns:p14="http://schemas.microsoft.com/office/powerpoint/2010/main" val="346298514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52400" y="-26987"/>
            <a:ext cx="8839200" cy="791691"/>
          </a:xfrm>
        </p:spPr>
        <p:txBody>
          <a:bodyPr/>
          <a:lstStyle/>
          <a:p>
            <a:r>
              <a:rPr lang="en-US" dirty="0">
                <a:ea typeface="ＭＳ Ｐゴシック" charset="0"/>
              </a:rPr>
              <a:t>Logging </a:t>
            </a:r>
            <a:r>
              <a:rPr lang="en-US" dirty="0" smtClean="0">
                <a:ea typeface="ＭＳ Ｐゴシック" charset="0"/>
              </a:rPr>
              <a:t>out of your instance</a:t>
            </a:r>
            <a:endParaRPr lang="en-US" dirty="0">
              <a:ea typeface="ＭＳ Ｐゴシック" charset="0"/>
            </a:endParaRPr>
          </a:p>
        </p:txBody>
      </p:sp>
      <p:sp>
        <p:nvSpPr>
          <p:cNvPr id="11" name="Text Box 2"/>
          <p:cNvSpPr txBox="1">
            <a:spLocks noChangeArrowheads="1"/>
          </p:cNvSpPr>
          <p:nvPr/>
        </p:nvSpPr>
        <p:spPr bwMode="auto">
          <a:xfrm>
            <a:off x="457200" y="1028378"/>
            <a:ext cx="2206625"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a:t>
            </a:r>
            <a:r>
              <a:rPr lang="en-US" b="1" dirty="0" smtClean="0"/>
              <a:t>Linux – simply type exit</a:t>
            </a:r>
            <a:endParaRPr lang="en-US" b="1" dirty="0"/>
          </a:p>
        </p:txBody>
      </p:sp>
      <p:sp>
        <p:nvSpPr>
          <p:cNvPr id="6" name="Text Box 4"/>
          <p:cNvSpPr txBox="1">
            <a:spLocks noChangeArrowheads="1"/>
          </p:cNvSpPr>
          <p:nvPr/>
        </p:nvSpPr>
        <p:spPr bwMode="auto">
          <a:xfrm>
            <a:off x="441324" y="2132930"/>
            <a:ext cx="7947100" cy="12240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smtClean="0"/>
              <a:t>exit</a:t>
            </a:r>
          </a:p>
        </p:txBody>
      </p:sp>
      <p:sp>
        <p:nvSpPr>
          <p:cNvPr id="2" name="TextBox 1"/>
          <p:cNvSpPr txBox="1"/>
          <p:nvPr/>
        </p:nvSpPr>
        <p:spPr>
          <a:xfrm>
            <a:off x="467545" y="4077072"/>
            <a:ext cx="8280920" cy="1200328"/>
          </a:xfrm>
          <a:prstGeom prst="rect">
            <a:avLst/>
          </a:prstGeom>
          <a:noFill/>
        </p:spPr>
        <p:txBody>
          <a:bodyPr wrap="square" rtlCol="0">
            <a:spAutoFit/>
          </a:bodyPr>
          <a:lstStyle/>
          <a:p>
            <a:r>
              <a:rPr lang="en-US" dirty="0" smtClean="0"/>
              <a:t>Note, this disconnects the terminal session (</a:t>
            </a:r>
            <a:r>
              <a:rPr lang="en-US" dirty="0" err="1" smtClean="0"/>
              <a:t>ssh</a:t>
            </a:r>
            <a:r>
              <a:rPr lang="en-US" dirty="0" smtClean="0"/>
              <a:t> connection) to your cloud instance. But, your cloud instance is still running! See next slide for how to stop your instance.</a:t>
            </a:r>
            <a:endParaRPr lang="en-US" dirty="0"/>
          </a:p>
        </p:txBody>
      </p:sp>
    </p:spTree>
    <p:extLst>
      <p:ext uri="{BB962C8B-B14F-4D97-AF65-F5344CB8AC3E}">
        <p14:creationId xmlns:p14="http://schemas.microsoft.com/office/powerpoint/2010/main" val="227709616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you are done for the day you can “Stop” your instance – Don’t Terminate!</a:t>
            </a:r>
            <a:endParaRPr lang="en-US" dirty="0"/>
          </a:p>
        </p:txBody>
      </p:sp>
      <p:pic>
        <p:nvPicPr>
          <p:cNvPr id="4" name="Content Placeholder 3" descr="Screenshot 2015-11-15 08.44.03.png"/>
          <p:cNvPicPr>
            <a:picLocks noGrp="1" noChangeAspect="1"/>
          </p:cNvPicPr>
          <p:nvPr>
            <p:ph idx="1"/>
          </p:nvPr>
        </p:nvPicPr>
        <p:blipFill>
          <a:blip r:embed="rId2">
            <a:extLst>
              <a:ext uri="{28A0092B-C50C-407E-A947-70E740481C1C}">
                <a14:useLocalDpi xmlns:a14="http://schemas.microsoft.com/office/drawing/2010/main" val="0"/>
              </a:ext>
            </a:extLst>
          </a:blip>
          <a:srcRect t="-826" b="-826"/>
          <a:stretch>
            <a:fillRect/>
          </a:stretch>
        </p:blipFill>
        <p:spPr/>
      </p:pic>
      <p:cxnSp>
        <p:nvCxnSpPr>
          <p:cNvPr id="5" name="Straight Arrow Connector 4"/>
          <p:cNvCxnSpPr/>
          <p:nvPr/>
        </p:nvCxnSpPr>
        <p:spPr>
          <a:xfrm flipH="1">
            <a:off x="4211960"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‘Stop’</a:t>
            </a:r>
            <a:endParaRPr lang="en-US" dirty="0"/>
          </a:p>
        </p:txBody>
      </p:sp>
      <p:cxnSp>
        <p:nvCxnSpPr>
          <p:cNvPr id="7" name="Straight Arrow Connector 6"/>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2015-11-15 08.52.42.png"/>
          <p:cNvPicPr>
            <a:picLocks noGrp="1" noChangeAspect="1"/>
          </p:cNvPicPr>
          <p:nvPr>
            <p:ph idx="1"/>
          </p:nvPr>
        </p:nvPicPr>
        <p:blipFill>
          <a:blip r:embed="rId2">
            <a:extLst>
              <a:ext uri="{28A0092B-C50C-407E-A947-70E740481C1C}">
                <a14:useLocalDpi xmlns:a14="http://schemas.microsoft.com/office/drawing/2010/main" val="0"/>
              </a:ext>
            </a:extLst>
          </a:blip>
          <a:srcRect t="-862" b="-862"/>
          <a:stretch>
            <a:fillRect/>
          </a:stretch>
        </p:blipFill>
        <p:spPr/>
      </p:pic>
      <p:sp>
        <p:nvSpPr>
          <p:cNvPr id="2" name="Title 1"/>
          <p:cNvSpPr>
            <a:spLocks noGrp="1"/>
          </p:cNvSpPr>
          <p:nvPr>
            <p:ph type="title"/>
          </p:nvPr>
        </p:nvSpPr>
        <p:spPr/>
        <p:txBody>
          <a:bodyPr/>
          <a:lstStyle/>
          <a:p>
            <a:r>
              <a:rPr lang="en-US" dirty="0" smtClean="0"/>
              <a:t>Next morning, you can “Start” your instance again</a:t>
            </a:r>
            <a:endParaRPr lang="en-US" dirty="0"/>
          </a:p>
        </p:txBody>
      </p:sp>
      <p:cxnSp>
        <p:nvCxnSpPr>
          <p:cNvPr id="5" name="Straight Arrow Connector 4"/>
          <p:cNvCxnSpPr/>
          <p:nvPr/>
        </p:nvCxnSpPr>
        <p:spPr>
          <a:xfrm flipH="1">
            <a:off x="3967722" y="3515607"/>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835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smtClean="0"/>
              <a:t>Go to AWS EC2 Dashboard, select “Instances” tab, then find your instance. Right-click and chose ‘Instance State’ -&gt; ‘Start’</a:t>
            </a:r>
            <a:endParaRPr lang="en-US" dirty="0"/>
          </a:p>
        </p:txBody>
      </p:sp>
      <p:cxnSp>
        <p:nvCxnSpPr>
          <p:cNvPr id="9" name="Straight Arrow Connector 8"/>
          <p:cNvCxnSpPr/>
          <p:nvPr/>
        </p:nvCxnSpPr>
        <p:spPr>
          <a:xfrm flipH="1">
            <a:off x="827584" y="302615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W</a:t>
            </a:r>
            <a:r>
              <a:rPr lang="en-US" sz="2000" dirty="0" smtClean="0"/>
              <a:t>hen </a:t>
            </a:r>
            <a:r>
              <a:rPr lang="en-US" sz="2000" dirty="0"/>
              <a:t>you </a:t>
            </a:r>
            <a:r>
              <a:rPr lang="en-US" sz="2000" dirty="0" smtClean="0"/>
              <a:t>restart </a:t>
            </a:r>
            <a:r>
              <a:rPr lang="en-US" sz="2000" dirty="0"/>
              <a:t>your instance you will need to find your </a:t>
            </a:r>
            <a:r>
              <a:rPr lang="en-US" sz="2000" dirty="0" smtClean="0"/>
              <a:t>new Public DNS or IP address. Select your instance and “Connect” or look in Description tab. Then go back to instructions for “Logging into your instance”</a:t>
            </a:r>
            <a:endParaRPr lang="en-US" sz="2000" dirty="0"/>
          </a:p>
        </p:txBody>
      </p:sp>
      <p:pic>
        <p:nvPicPr>
          <p:cNvPr id="5" name="Content Placeholder 4" descr="Screenshot 2015-11-15 08.50.35.png"/>
          <p:cNvPicPr>
            <a:picLocks noGrp="1" noChangeAspect="1"/>
          </p:cNvPicPr>
          <p:nvPr>
            <p:ph idx="1"/>
          </p:nvPr>
        </p:nvPicPr>
        <p:blipFill>
          <a:blip r:embed="rId2">
            <a:extLst>
              <a:ext uri="{28A0092B-C50C-407E-A947-70E740481C1C}">
                <a14:useLocalDpi xmlns:a14="http://schemas.microsoft.com/office/drawing/2010/main" val="0"/>
              </a:ext>
            </a:extLst>
          </a:blip>
          <a:srcRect t="-898" b="-898"/>
          <a:stretch>
            <a:fillRect/>
          </a:stretch>
        </p:blipFill>
        <p:spPr/>
      </p:pic>
      <p:cxnSp>
        <p:nvCxnSpPr>
          <p:cNvPr id="6" name="Straight Arrow Connector 5"/>
          <p:cNvCxnSpPr/>
          <p:nvPr/>
        </p:nvCxnSpPr>
        <p:spPr>
          <a:xfrm flipH="1">
            <a:off x="2843808"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7005674" y="5747855"/>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8993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52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52400" y="1341438"/>
            <a:ext cx="8839200" cy="4724400"/>
          </a:xfrm>
        </p:spPr>
        <p:txBody>
          <a:bodyPr/>
          <a:lstStyle/>
          <a:p>
            <a:r>
              <a:rPr lang="en-US" dirty="0">
                <a:ea typeface="ＭＳ Ｐゴシック" charset="0"/>
              </a:rPr>
              <a:t>Your </a:t>
            </a:r>
            <a:r>
              <a:rPr lang="en-US" dirty="0" smtClean="0">
                <a:ea typeface="ＭＳ Ｐゴシック" charset="0"/>
              </a:rPr>
              <a:t>Mac desktop is </a:t>
            </a:r>
            <a:r>
              <a:rPr lang="en-US" dirty="0">
                <a:ea typeface="ＭＳ Ｐゴシック" charset="0"/>
              </a:rPr>
              <a:t>ready for the workshop</a:t>
            </a:r>
          </a:p>
          <a:p>
            <a:r>
              <a:rPr lang="en-US" dirty="0">
                <a:ea typeface="ＭＳ Ｐゴシック" charset="0"/>
              </a:rPr>
              <a:t>If it is not, you know where to get the information you need</a:t>
            </a:r>
          </a:p>
          <a:p>
            <a:r>
              <a:rPr lang="en-US" dirty="0" smtClean="0">
                <a:ea typeface="ＭＳ Ｐゴシック" charset="0"/>
              </a:rPr>
              <a:t>You </a:t>
            </a:r>
            <a:r>
              <a:rPr lang="en-US" dirty="0">
                <a:ea typeface="ＭＳ Ｐゴシック" charset="0"/>
              </a:rPr>
              <a:t>know how to login to AWS</a:t>
            </a:r>
          </a:p>
          <a:p>
            <a:r>
              <a:rPr lang="en-US" dirty="0" smtClean="0">
                <a:ea typeface="ＭＳ Ｐゴシック" charset="0"/>
              </a:rPr>
              <a:t>The next step is to login to your </a:t>
            </a:r>
            <a:r>
              <a:rPr lang="en-US" dirty="0" err="1" smtClean="0">
                <a:ea typeface="ＭＳ Ｐゴシック" charset="0"/>
              </a:rPr>
              <a:t>linux</a:t>
            </a:r>
            <a:r>
              <a:rPr lang="en-US" dirty="0" smtClean="0">
                <a:ea typeface="ＭＳ Ｐゴシック" charset="0"/>
              </a:rPr>
              <a:t> machine on AWS and learn the basics of a </a:t>
            </a:r>
            <a:r>
              <a:rPr lang="en-US" dirty="0" err="1" smtClean="0">
                <a:ea typeface="ＭＳ Ｐゴシック" charset="0"/>
              </a:rPr>
              <a:t>linux</a:t>
            </a:r>
            <a:r>
              <a:rPr lang="en-US" dirty="0" smtClean="0">
                <a:ea typeface="ＭＳ Ｐゴシック" charset="0"/>
              </a:rPr>
              <a:t> command line</a:t>
            </a:r>
            <a:endParaRPr lang="en-US" dirty="0">
              <a:ea typeface="ＭＳ Ｐゴシック" charset="0"/>
            </a:endParaRPr>
          </a:p>
        </p:txBody>
      </p:sp>
    </p:spTree>
    <p:extLst>
      <p:ext uri="{BB962C8B-B14F-4D97-AF65-F5344CB8AC3E}">
        <p14:creationId xmlns:p14="http://schemas.microsoft.com/office/powerpoint/2010/main" val="359011335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Break</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942975"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942975" y="5438775"/>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942975" y="47386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942975" y="40290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942975" y="33210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942975" y="26130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942975" y="19113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942975" y="12017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942975" y="58261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942975" y="56769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942975" y="558006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942975" y="54991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942975" y="5126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942975" y="49688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942975" y="48720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942975" y="4797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942975" y="44164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942975" y="42672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942975" y="41640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942975" y="40878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942975" y="37084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942975" y="35591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942975" y="346233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942975" y="3379788"/>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942975" y="300672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942975" y="28511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942975" y="27543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942975" y="2678113"/>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942975" y="2298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942975" y="21494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942975" y="204470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942975" y="1971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942975" y="1590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942975" y="14414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942975" y="13366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942975" y="1263650"/>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8048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1990</a:t>
            </a:r>
            <a:endParaRPr lang="en-US" sz="1100" b="1">
              <a:latin typeface="Calibri"/>
              <a:cs typeface="Calibri"/>
            </a:endParaRPr>
          </a:p>
        </p:txBody>
      </p:sp>
      <p:sp>
        <p:nvSpPr>
          <p:cNvPr id="43" name="Rectangle 45"/>
          <p:cNvSpPr>
            <a:spLocks noChangeArrowheads="1"/>
          </p:cNvSpPr>
          <p:nvPr/>
        </p:nvSpPr>
        <p:spPr bwMode="auto">
          <a:xfrm>
            <a:off x="14303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1992</a:t>
            </a:r>
            <a:endParaRPr lang="en-US" sz="1100" b="1">
              <a:latin typeface="Calibri"/>
              <a:cs typeface="Calibri"/>
            </a:endParaRPr>
          </a:p>
        </p:txBody>
      </p:sp>
      <p:sp>
        <p:nvSpPr>
          <p:cNvPr id="44" name="Rectangle 47"/>
          <p:cNvSpPr>
            <a:spLocks noChangeArrowheads="1"/>
          </p:cNvSpPr>
          <p:nvPr/>
        </p:nvSpPr>
        <p:spPr bwMode="auto">
          <a:xfrm>
            <a:off x="2038350" y="626268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1994</a:t>
            </a:r>
            <a:endParaRPr lang="en-US" sz="1100" b="1">
              <a:latin typeface="Calibri"/>
              <a:cs typeface="Calibri"/>
            </a:endParaRPr>
          </a:p>
        </p:txBody>
      </p:sp>
      <p:sp>
        <p:nvSpPr>
          <p:cNvPr id="45" name="Rectangle 49"/>
          <p:cNvSpPr>
            <a:spLocks noChangeArrowheads="1"/>
          </p:cNvSpPr>
          <p:nvPr/>
        </p:nvSpPr>
        <p:spPr bwMode="auto">
          <a:xfrm>
            <a:off x="267970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1996</a:t>
            </a:r>
            <a:endParaRPr lang="en-US" sz="1100" b="1">
              <a:latin typeface="Calibri"/>
              <a:cs typeface="Calibri"/>
            </a:endParaRPr>
          </a:p>
        </p:txBody>
      </p:sp>
      <p:sp>
        <p:nvSpPr>
          <p:cNvPr id="46" name="Rectangle 51"/>
          <p:cNvSpPr>
            <a:spLocks noChangeArrowheads="1"/>
          </p:cNvSpPr>
          <p:nvPr/>
        </p:nvSpPr>
        <p:spPr bwMode="auto">
          <a:xfrm>
            <a:off x="33035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1998</a:t>
            </a:r>
            <a:endParaRPr lang="en-US" sz="1100" b="1">
              <a:latin typeface="Calibri"/>
              <a:cs typeface="Calibri"/>
            </a:endParaRPr>
          </a:p>
        </p:txBody>
      </p:sp>
      <p:sp>
        <p:nvSpPr>
          <p:cNvPr id="47" name="Rectangle 53"/>
          <p:cNvSpPr>
            <a:spLocks noChangeArrowheads="1"/>
          </p:cNvSpPr>
          <p:nvPr/>
        </p:nvSpPr>
        <p:spPr bwMode="auto">
          <a:xfrm>
            <a:off x="389731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2000</a:t>
            </a:r>
            <a:endParaRPr lang="en-US" sz="1100" b="1">
              <a:latin typeface="Calibri"/>
              <a:cs typeface="Calibri"/>
            </a:endParaRPr>
          </a:p>
        </p:txBody>
      </p:sp>
      <p:sp>
        <p:nvSpPr>
          <p:cNvPr id="48" name="Rectangle 55"/>
          <p:cNvSpPr>
            <a:spLocks noChangeArrowheads="1"/>
          </p:cNvSpPr>
          <p:nvPr/>
        </p:nvSpPr>
        <p:spPr bwMode="auto">
          <a:xfrm>
            <a:off x="452278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2003</a:t>
            </a:r>
            <a:endParaRPr lang="en-US" sz="1100" b="1">
              <a:latin typeface="Calibri"/>
              <a:cs typeface="Calibri"/>
            </a:endParaRPr>
          </a:p>
        </p:txBody>
      </p:sp>
      <p:sp>
        <p:nvSpPr>
          <p:cNvPr id="49" name="Rectangle 57"/>
          <p:cNvSpPr>
            <a:spLocks noChangeArrowheads="1"/>
          </p:cNvSpPr>
          <p:nvPr/>
        </p:nvSpPr>
        <p:spPr bwMode="auto">
          <a:xfrm>
            <a:off x="5148263"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2004</a:t>
            </a:r>
            <a:endParaRPr lang="en-US" sz="1100" b="1">
              <a:latin typeface="Calibri"/>
              <a:cs typeface="Calibri"/>
            </a:endParaRPr>
          </a:p>
        </p:txBody>
      </p:sp>
      <p:sp>
        <p:nvSpPr>
          <p:cNvPr id="50" name="Rectangle 59"/>
          <p:cNvSpPr>
            <a:spLocks noChangeArrowheads="1"/>
          </p:cNvSpPr>
          <p:nvPr/>
        </p:nvSpPr>
        <p:spPr bwMode="auto">
          <a:xfrm>
            <a:off x="57737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2006</a:t>
            </a:r>
            <a:endParaRPr lang="en-US" sz="1100" b="1">
              <a:latin typeface="Calibri"/>
              <a:cs typeface="Calibri"/>
            </a:endParaRPr>
          </a:p>
        </p:txBody>
      </p:sp>
      <p:sp>
        <p:nvSpPr>
          <p:cNvPr id="51" name="Rectangle 61"/>
          <p:cNvSpPr>
            <a:spLocks noChangeArrowheads="1"/>
          </p:cNvSpPr>
          <p:nvPr/>
        </p:nvSpPr>
        <p:spPr bwMode="auto">
          <a:xfrm>
            <a:off x="6396038"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2008</a:t>
            </a:r>
            <a:endParaRPr lang="en-US" sz="1100" b="1">
              <a:latin typeface="Calibri"/>
              <a:cs typeface="Calibri"/>
            </a:endParaRPr>
          </a:p>
        </p:txBody>
      </p:sp>
      <p:sp>
        <p:nvSpPr>
          <p:cNvPr id="52" name="Rectangle 62"/>
          <p:cNvSpPr>
            <a:spLocks noChangeArrowheads="1"/>
          </p:cNvSpPr>
          <p:nvPr/>
        </p:nvSpPr>
        <p:spPr bwMode="auto">
          <a:xfrm>
            <a:off x="6816725" y="6243638"/>
            <a:ext cx="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7013575"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2010</a:t>
            </a:r>
            <a:endParaRPr lang="en-US" sz="1100" b="1">
              <a:latin typeface="Calibri"/>
              <a:cs typeface="Calibri"/>
            </a:endParaRPr>
          </a:p>
        </p:txBody>
      </p:sp>
      <p:sp>
        <p:nvSpPr>
          <p:cNvPr id="54" name="Rectangle 65"/>
          <p:cNvSpPr>
            <a:spLocks noChangeArrowheads="1"/>
          </p:cNvSpPr>
          <p:nvPr/>
        </p:nvSpPr>
        <p:spPr bwMode="auto">
          <a:xfrm>
            <a:off x="7639050" y="6243638"/>
            <a:ext cx="2859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2012</a:t>
            </a:r>
            <a:endParaRPr lang="en-US" sz="1100" b="1">
              <a:latin typeface="Calibri"/>
              <a:cs typeface="Calibri"/>
            </a:endParaRPr>
          </a:p>
        </p:txBody>
      </p:sp>
      <p:sp>
        <p:nvSpPr>
          <p:cNvPr id="55" name="Line 67"/>
          <p:cNvSpPr>
            <a:spLocks noChangeShapeType="1"/>
          </p:cNvSpPr>
          <p:nvPr/>
        </p:nvSpPr>
        <p:spPr bwMode="auto">
          <a:xfrm flipV="1">
            <a:off x="12557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15684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18811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21923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2503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28162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31289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34417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37544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4057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4370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468312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499586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530860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56197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59324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624363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65563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6861175"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7173913"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7486650"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7799388" y="6102350"/>
            <a:ext cx="0" cy="80963"/>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942975" y="6146800"/>
            <a:ext cx="6856413"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942975" y="5438775"/>
            <a:ext cx="6856413" cy="0"/>
          </a:xfrm>
          <a:prstGeom prst="line">
            <a:avLst/>
          </a:prstGeom>
          <a:noFill/>
          <a:ln w="0">
            <a:solidFill>
              <a:srgbClr val="CCECFF"/>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762000" y="6083300"/>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762000" y="5375275"/>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685800" y="4675188"/>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a:t>
            </a:r>
            <a:endParaRPr lang="en-US" sz="1100" b="1">
              <a:latin typeface="Calibri"/>
              <a:cs typeface="Calibri"/>
            </a:endParaRPr>
          </a:p>
        </p:txBody>
      </p:sp>
      <p:sp>
        <p:nvSpPr>
          <p:cNvPr id="82" name="Rectangle 94"/>
          <p:cNvSpPr>
            <a:spLocks noChangeArrowheads="1"/>
          </p:cNvSpPr>
          <p:nvPr/>
        </p:nvSpPr>
        <p:spPr bwMode="auto">
          <a:xfrm>
            <a:off x="609600" y="3965575"/>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a:t>
            </a:r>
            <a:endParaRPr lang="en-US" sz="1100" b="1">
              <a:latin typeface="Calibri"/>
              <a:cs typeface="Calibri"/>
            </a:endParaRPr>
          </a:p>
        </p:txBody>
      </p:sp>
      <p:sp>
        <p:nvSpPr>
          <p:cNvPr id="83" name="Rectangle 95"/>
          <p:cNvSpPr>
            <a:spLocks noChangeArrowheads="1"/>
          </p:cNvSpPr>
          <p:nvPr/>
        </p:nvSpPr>
        <p:spPr bwMode="auto">
          <a:xfrm>
            <a:off x="493713" y="3257550"/>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a:t>
            </a:r>
            <a:endParaRPr lang="en-US" sz="1100" b="1">
              <a:latin typeface="Calibri"/>
              <a:cs typeface="Calibri"/>
            </a:endParaRPr>
          </a:p>
        </p:txBody>
      </p:sp>
      <p:sp>
        <p:nvSpPr>
          <p:cNvPr id="84" name="Rectangle 96"/>
          <p:cNvSpPr>
            <a:spLocks noChangeArrowheads="1"/>
          </p:cNvSpPr>
          <p:nvPr/>
        </p:nvSpPr>
        <p:spPr bwMode="auto">
          <a:xfrm>
            <a:off x="417513" y="25558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a:t>
            </a:r>
            <a:endParaRPr lang="en-US" sz="1100" b="1">
              <a:latin typeface="Calibri"/>
              <a:cs typeface="Calibri"/>
            </a:endParaRPr>
          </a:p>
        </p:txBody>
      </p:sp>
      <p:sp>
        <p:nvSpPr>
          <p:cNvPr id="85" name="Rectangle 97"/>
          <p:cNvSpPr>
            <a:spLocks noChangeArrowheads="1"/>
          </p:cNvSpPr>
          <p:nvPr/>
        </p:nvSpPr>
        <p:spPr bwMode="auto">
          <a:xfrm>
            <a:off x="341313" y="1847850"/>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a:t>
            </a:r>
            <a:endParaRPr lang="en-US" sz="1100" b="1">
              <a:latin typeface="Calibri"/>
              <a:cs typeface="Calibri"/>
            </a:endParaRPr>
          </a:p>
        </p:txBody>
      </p:sp>
      <p:sp>
        <p:nvSpPr>
          <p:cNvPr id="86" name="Rectangle 98"/>
          <p:cNvSpPr>
            <a:spLocks noChangeArrowheads="1"/>
          </p:cNvSpPr>
          <p:nvPr/>
        </p:nvSpPr>
        <p:spPr bwMode="auto">
          <a:xfrm>
            <a:off x="225425" y="1139825"/>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latin typeface="Calibri"/>
                <a:cs typeface="Calibri"/>
              </a:rPr>
              <a:t>1,000,000</a:t>
            </a:r>
            <a:endParaRPr lang="en-US" sz="1100" b="1">
              <a:latin typeface="Calibri"/>
              <a:cs typeface="Calibri"/>
            </a:endParaRPr>
          </a:p>
        </p:txBody>
      </p:sp>
      <p:sp>
        <p:nvSpPr>
          <p:cNvPr id="87" name="Line 100"/>
          <p:cNvSpPr>
            <a:spLocks noChangeShapeType="1"/>
          </p:cNvSpPr>
          <p:nvPr/>
        </p:nvSpPr>
        <p:spPr bwMode="auto">
          <a:xfrm>
            <a:off x="906463" y="54387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906463" y="473868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906463" y="402907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906463" y="33210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906463" y="2613025"/>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906463" y="1911350"/>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906463" y="1201738"/>
            <a:ext cx="809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912813" y="56769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912813" y="558006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912813" y="54991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912813" y="5126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912813" y="49688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912813" y="48720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912813" y="4797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912813" y="44164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912813" y="42672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912813" y="41640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912813" y="40878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912813" y="37084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912813" y="35591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912813" y="346233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912813" y="3379788"/>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912813" y="300672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912813" y="28511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912813" y="27543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912813" y="2678113"/>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912813" y="2298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912813" y="21494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912813" y="204470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912813" y="1971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912813" y="1590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912813" y="14414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912813" y="1336675"/>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912813" y="1263650"/>
            <a:ext cx="68262"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942975"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7872413" y="6081713"/>
            <a:ext cx="7149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7872413" y="5530850"/>
            <a:ext cx="1429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a:t>
            </a:r>
          </a:p>
        </p:txBody>
      </p:sp>
      <p:sp>
        <p:nvSpPr>
          <p:cNvPr id="124" name="Rectangle 138"/>
          <p:cNvSpPr>
            <a:spLocks noChangeArrowheads="1"/>
          </p:cNvSpPr>
          <p:nvPr/>
        </p:nvSpPr>
        <p:spPr bwMode="auto">
          <a:xfrm>
            <a:off x="7872413" y="4986338"/>
            <a:ext cx="2144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a:t>
            </a:r>
          </a:p>
        </p:txBody>
      </p:sp>
      <p:sp>
        <p:nvSpPr>
          <p:cNvPr id="125" name="Rectangle 139"/>
          <p:cNvSpPr>
            <a:spLocks noChangeArrowheads="1"/>
          </p:cNvSpPr>
          <p:nvPr/>
        </p:nvSpPr>
        <p:spPr bwMode="auto">
          <a:xfrm>
            <a:off x="7872413" y="4433888"/>
            <a:ext cx="3223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a:t>
            </a:r>
          </a:p>
        </p:txBody>
      </p:sp>
      <p:sp>
        <p:nvSpPr>
          <p:cNvPr id="126" name="Rectangle 140"/>
          <p:cNvSpPr>
            <a:spLocks noChangeArrowheads="1"/>
          </p:cNvSpPr>
          <p:nvPr/>
        </p:nvSpPr>
        <p:spPr bwMode="auto">
          <a:xfrm>
            <a:off x="7872413" y="3889375"/>
            <a:ext cx="3938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a:t>
            </a:r>
          </a:p>
        </p:txBody>
      </p:sp>
      <p:sp>
        <p:nvSpPr>
          <p:cNvPr id="127" name="Rectangle 141"/>
          <p:cNvSpPr>
            <a:spLocks noChangeArrowheads="1"/>
          </p:cNvSpPr>
          <p:nvPr/>
        </p:nvSpPr>
        <p:spPr bwMode="auto">
          <a:xfrm>
            <a:off x="7872413" y="3338513"/>
            <a:ext cx="46534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a:t>
            </a:r>
          </a:p>
        </p:txBody>
      </p:sp>
      <p:sp>
        <p:nvSpPr>
          <p:cNvPr id="128" name="Rectangle 142"/>
          <p:cNvSpPr>
            <a:spLocks noChangeArrowheads="1"/>
          </p:cNvSpPr>
          <p:nvPr/>
        </p:nvSpPr>
        <p:spPr bwMode="auto">
          <a:xfrm>
            <a:off x="7872413" y="2786063"/>
            <a:ext cx="57321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a:t>
            </a:r>
          </a:p>
        </p:txBody>
      </p:sp>
      <p:sp>
        <p:nvSpPr>
          <p:cNvPr id="129" name="Rectangle 143"/>
          <p:cNvSpPr>
            <a:spLocks noChangeArrowheads="1"/>
          </p:cNvSpPr>
          <p:nvPr/>
        </p:nvSpPr>
        <p:spPr bwMode="auto">
          <a:xfrm>
            <a:off x="7872413" y="2241550"/>
            <a:ext cx="6447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a:t>
            </a:r>
          </a:p>
        </p:txBody>
      </p:sp>
      <p:sp>
        <p:nvSpPr>
          <p:cNvPr id="130" name="Rectangle 144"/>
          <p:cNvSpPr>
            <a:spLocks noChangeArrowheads="1"/>
          </p:cNvSpPr>
          <p:nvPr/>
        </p:nvSpPr>
        <p:spPr bwMode="auto">
          <a:xfrm>
            <a:off x="7872413" y="1689100"/>
            <a:ext cx="71620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FF0000"/>
                </a:solidFill>
                <a:latin typeface="Calibri"/>
                <a:cs typeface="Calibri"/>
              </a:rPr>
              <a:t>100,000,000</a:t>
            </a:r>
          </a:p>
        </p:txBody>
      </p:sp>
      <p:sp>
        <p:nvSpPr>
          <p:cNvPr id="131" name="Rectangle 145"/>
          <p:cNvSpPr>
            <a:spLocks noChangeArrowheads="1"/>
          </p:cNvSpPr>
          <p:nvPr/>
        </p:nvSpPr>
        <p:spPr bwMode="auto">
          <a:xfrm>
            <a:off x="7872413" y="1138238"/>
            <a:ext cx="82406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7799388" y="61468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7799388" y="55943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7799388" y="50498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7799388" y="4498975"/>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7799388" y="3948113"/>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7799388" y="34036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7799388" y="285115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7799388" y="2298700"/>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7799388" y="175418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7799388" y="1201738"/>
            <a:ext cx="44450"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7799388" y="1201738"/>
            <a:ext cx="0" cy="4945062"/>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lIns="82945" tIns="41473" rIns="82945" bIns="41473"/>
          <a:lstStyle/>
          <a:p>
            <a:endParaRPr lang="en-US">
              <a:latin typeface="Calibri"/>
              <a:cs typeface="Calibri"/>
            </a:endParaRPr>
          </a:p>
        </p:txBody>
      </p:sp>
      <p:sp>
        <p:nvSpPr>
          <p:cNvPr id="143" name="Rectangle 224"/>
          <p:cNvSpPr>
            <a:spLocks noChangeArrowheads="1"/>
          </p:cNvSpPr>
          <p:nvPr/>
        </p:nvSpPr>
        <p:spPr bwMode="auto">
          <a:xfrm>
            <a:off x="147638" y="663575"/>
            <a:ext cx="863600"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1A1A1A"/>
                </a:solidFill>
              </a:rPr>
              <a:t>Disk Storage</a:t>
            </a:r>
          </a:p>
          <a:p>
            <a:r>
              <a:rPr lang="en-US" sz="1100" b="1">
                <a:solidFill>
                  <a:srgbClr val="1A1A1A"/>
                </a:solidFill>
              </a:rPr>
              <a:t>(Mbytes/$)</a:t>
            </a:r>
            <a:endParaRPr lang="en-US" sz="1100" b="1"/>
          </a:p>
        </p:txBody>
      </p:sp>
      <p:sp>
        <p:nvSpPr>
          <p:cNvPr id="144" name="Rectangle 225"/>
          <p:cNvSpPr>
            <a:spLocks noChangeArrowheads="1"/>
          </p:cNvSpPr>
          <p:nvPr/>
        </p:nvSpPr>
        <p:spPr bwMode="auto">
          <a:xfrm>
            <a:off x="7889875" y="663575"/>
            <a:ext cx="1254125"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906463" y="1911350"/>
            <a:ext cx="6892925" cy="4271963"/>
            <a:chOff x="629" y="1327"/>
            <a:chExt cx="4787" cy="2967"/>
          </a:xfrm>
        </p:grpSpPr>
        <p:sp>
          <p:nvSpPr>
            <p:cNvPr id="146" name="Text Box 313"/>
            <p:cNvSpPr txBox="1">
              <a:spLocks noChangeArrowheads="1"/>
            </p:cNvSpPr>
            <p:nvPr/>
          </p:nvSpPr>
          <p:spPr bwMode="auto">
            <a:xfrm>
              <a:off x="1322" y="2008"/>
              <a:ext cx="1592" cy="321"/>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912813" y="3679825"/>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105" cy="463"/>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5184775" y="1201738"/>
            <a:ext cx="2532063" cy="3817937"/>
            <a:chOff x="3601" y="835"/>
            <a:chExt cx="1758" cy="2651"/>
          </a:xfrm>
        </p:grpSpPr>
        <p:sp>
          <p:nvSpPr>
            <p:cNvPr id="225" name="Text Box 232"/>
            <p:cNvSpPr txBox="1">
              <a:spLocks noChangeArrowheads="1"/>
            </p:cNvSpPr>
            <p:nvPr/>
          </p:nvSpPr>
          <p:spPr bwMode="auto">
            <a:xfrm>
              <a:off x="4069" y="3016"/>
              <a:ext cx="1006" cy="470"/>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mo0</a:t>
              </a: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0" y="692150"/>
            <a:ext cx="4321175" cy="1617663"/>
          </a:xfrm>
          <a:prstGeom prst="rect">
            <a:avLst/>
          </a:prstGeom>
          <a:ln>
            <a:noFill/>
          </a:ln>
          <a:effectLst>
            <a:outerShdw blurRad="292100" dist="139700" dir="2700000" algn="tl" rotWithShape="0">
              <a:srgbClr val="333333">
                <a:alpha val="65000"/>
              </a:srgbClr>
            </a:outerShdw>
          </a:effectLst>
        </p:spPr>
      </p:pic>
      <p:sp>
        <p:nvSpPr>
          <p:cNvPr id="245" name="Title 1"/>
          <p:cNvSpPr txBox="1">
            <a:spLocks/>
          </p:cNvSpPr>
          <p:nvPr/>
        </p:nvSpPr>
        <p:spPr bwMode="auto">
          <a:xfrm>
            <a:off x="152400" y="53975"/>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dissolv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152400" y="1600200"/>
            <a:ext cx="8839200" cy="4724400"/>
          </a:xfrm>
        </p:spPr>
        <p:txBody>
          <a:bodyPr/>
          <a:lstStyle/>
          <a:p>
            <a:pPr marL="457200" indent="-457200" eaLnBrk="1"/>
            <a:r>
              <a:rPr lang="en-US" dirty="0">
                <a:ea typeface="ＭＳ Ｐゴシック" charset="0"/>
              </a:rPr>
              <a:t>We'll hit the $1000 genome during </a:t>
            </a:r>
            <a:r>
              <a:rPr lang="en-US" dirty="0" smtClean="0">
                <a:ea typeface="ＭＳ Ｐゴシック" charset="0"/>
              </a:rPr>
              <a:t>2015-</a:t>
            </a:r>
            <a:r>
              <a:rPr lang="en-US" dirty="0">
                <a:ea typeface="ＭＳ Ｐゴシック" charset="0"/>
              </a:rPr>
              <a:t>?, then 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53975"/>
            <a:ext cx="8839200"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152400" y="1600200"/>
            <a:ext cx="8839200" cy="4724400"/>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Write more grants?</a:t>
            </a:r>
          </a:p>
          <a:p>
            <a:pPr marL="571500" indent="-571500"/>
            <a:r>
              <a:rPr lang="en-US" sz="3600" dirty="0">
                <a:ea typeface="ＭＳ Ｐゴシック" charset="0"/>
              </a:rPr>
              <a:t>Get bigger hardware?</a:t>
            </a:r>
          </a:p>
        </p:txBody>
      </p:sp>
    </p:spTree>
    <p:extLst>
      <p:ext uri="{BB962C8B-B14F-4D97-AF65-F5344CB8AC3E}">
        <p14:creationId xmlns:p14="http://schemas.microsoft.com/office/powerpoint/2010/main" val="6099565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44624"/>
            <a:ext cx="8839200" cy="1143000"/>
          </a:xfrm>
        </p:spPr>
        <p:txBody>
          <a:bodyPr/>
          <a:lstStyle/>
          <a:p>
            <a:r>
              <a:rPr lang="en-US" dirty="0" smtClean="0"/>
              <a:t>Cloud computing providers</a:t>
            </a:r>
            <a:endParaRPr lang="en-US" dirty="0"/>
          </a:p>
        </p:txBody>
      </p:sp>
      <p:sp>
        <p:nvSpPr>
          <p:cNvPr id="5" name="Content Placeholder 2"/>
          <p:cNvSpPr>
            <a:spLocks noGrp="1"/>
          </p:cNvSpPr>
          <p:nvPr>
            <p:ph idx="1"/>
          </p:nvPr>
        </p:nvSpPr>
        <p:spPr>
          <a:xfrm>
            <a:off x="152400" y="1600200"/>
            <a:ext cx="8839200" cy="4724400"/>
          </a:xfrm>
        </p:spPr>
        <p:txBody>
          <a:bodyPr/>
          <a:lstStyle/>
          <a:p>
            <a:r>
              <a:rPr lang="en-US" dirty="0" smtClean="0"/>
              <a:t>Amazon AWS</a:t>
            </a:r>
          </a:p>
          <a:p>
            <a:pPr lvl="1"/>
            <a:r>
              <a:rPr lang="en-US" dirty="0">
                <a:hlinkClick r:id="rId2"/>
              </a:rPr>
              <a:t>https://aws.amazon.com</a:t>
            </a:r>
            <a:r>
              <a:rPr lang="en-US" dirty="0" smtClean="0">
                <a:hlinkClick r:id="rId2"/>
              </a:rPr>
              <a:t>/</a:t>
            </a:r>
            <a:r>
              <a:rPr lang="en-US" dirty="0" smtClean="0"/>
              <a:t> </a:t>
            </a:r>
          </a:p>
          <a:p>
            <a:r>
              <a:rPr lang="en-US" dirty="0" smtClean="0"/>
              <a:t>Google cloud</a:t>
            </a:r>
          </a:p>
          <a:p>
            <a:pPr lvl="1"/>
            <a:r>
              <a:rPr lang="en-US" dirty="0">
                <a:hlinkClick r:id="rId3"/>
              </a:rPr>
              <a:t>https://cloud.google.com</a:t>
            </a:r>
            <a:r>
              <a:rPr lang="en-US" dirty="0" smtClean="0">
                <a:hlinkClick r:id="rId3"/>
              </a:rPr>
              <a:t>/</a:t>
            </a:r>
            <a:endParaRPr lang="en-US" dirty="0" smtClean="0"/>
          </a:p>
          <a:p>
            <a:r>
              <a:rPr lang="en-US" dirty="0" smtClean="0"/>
              <a:t>Digital ocean</a:t>
            </a:r>
          </a:p>
          <a:p>
            <a:pPr lvl="1"/>
            <a:r>
              <a:rPr lang="en-US" dirty="0">
                <a:hlinkClick r:id="rId4"/>
              </a:rPr>
              <a:t>https://www.digitalocean.com</a:t>
            </a:r>
            <a:r>
              <a:rPr lang="en-US" dirty="0" smtClean="0">
                <a:hlinkClick r:id="rId4"/>
              </a:rPr>
              <a:t>/</a:t>
            </a:r>
            <a:endParaRPr lang="en-US" dirty="0" smtClean="0"/>
          </a:p>
          <a:p>
            <a:r>
              <a:rPr lang="en-US" dirty="0" smtClean="0"/>
              <a:t>Others I have not tried:</a:t>
            </a:r>
          </a:p>
          <a:p>
            <a:pPr lvl="1"/>
            <a:r>
              <a:rPr lang="en-US" dirty="0"/>
              <a:t>Microsoft Azure (</a:t>
            </a:r>
            <a:r>
              <a:rPr lang="en-US" dirty="0">
                <a:hlinkClick r:id="rId5"/>
              </a:rPr>
              <a:t>https://azure.microsoft.com/en-us</a:t>
            </a:r>
            <a:r>
              <a:rPr lang="en-US" dirty="0" smtClean="0">
                <a:hlinkClick r:id="rId5"/>
              </a:rPr>
              <a:t>/</a:t>
            </a:r>
            <a:r>
              <a:rPr lang="en-US" dirty="0" smtClean="0"/>
              <a:t>)</a:t>
            </a:r>
          </a:p>
          <a:p>
            <a:pPr lvl="1"/>
            <a:r>
              <a:rPr lang="en-US" dirty="0"/>
              <a:t>Rackspace cloud (</a:t>
            </a:r>
            <a:r>
              <a:rPr lang="en-US" dirty="0">
                <a:hlinkClick r:id="rId6"/>
              </a:rPr>
              <a:t>http://www.rackspace.com/</a:t>
            </a:r>
            <a:r>
              <a:rPr lang="en-US" dirty="0" smtClean="0">
                <a:hlinkClick r:id="rId6"/>
              </a:rPr>
              <a:t>cloud</a:t>
            </a:r>
            <a:r>
              <a:rPr lang="en-US" dirty="0" smtClean="0"/>
              <a:t>) </a:t>
            </a:r>
            <a:endParaRPr lang="en-US" dirty="0"/>
          </a:p>
        </p:txBody>
      </p:sp>
    </p:spTree>
    <p:extLst>
      <p:ext uri="{BB962C8B-B14F-4D97-AF65-F5344CB8AC3E}">
        <p14:creationId xmlns:p14="http://schemas.microsoft.com/office/powerpoint/2010/main" val="277585033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296863" y="1268413"/>
            <a:ext cx="823595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323850" y="1412875"/>
            <a:ext cx="80645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a:latin typeface="Calibri"/>
                <a:cs typeface="Calibri"/>
              </a:rPr>
              <a:t>Infinite storage (scalable): S3 (simple storage service)</a:t>
            </a:r>
          </a:p>
          <a:p>
            <a:pPr eaLnBrk="1" hangingPunct="1">
              <a:buFont typeface="Arial" charset="0"/>
              <a:buChar char="•"/>
            </a:pPr>
            <a:r>
              <a:rPr lang="en-US">
                <a:latin typeface="Calibri"/>
                <a:cs typeface="Calibri"/>
              </a:rPr>
              <a:t>Compute per hour: EC2 (elastic cloud computing)</a:t>
            </a:r>
          </a:p>
          <a:p>
            <a:pPr eaLnBrk="1" hangingPunct="1">
              <a:buFont typeface="Arial" charset="0"/>
              <a:buChar char="•"/>
            </a:pPr>
            <a:r>
              <a:rPr lang="en-US">
                <a:latin typeface="Calibri"/>
                <a:cs typeface="Calibri"/>
              </a:rPr>
              <a:t>Ready when you are High Performance Computing</a:t>
            </a:r>
          </a:p>
          <a:p>
            <a:pPr eaLnBrk="1" hangingPunct="1">
              <a:buFont typeface="Arial" charset="0"/>
              <a:buChar char="•"/>
            </a:pPr>
            <a:r>
              <a:rPr lang="en-US">
                <a:latin typeface="Calibri"/>
                <a:cs typeface="Calibri"/>
              </a:rPr>
              <a:t>Multiple football fields of HPC throughout the world</a:t>
            </a:r>
          </a:p>
          <a:p>
            <a:pPr eaLnBrk="1" hangingPunct="1">
              <a:buFont typeface="Arial" charset="0"/>
              <a:buChar char="•"/>
            </a:pPr>
            <a:r>
              <a:rPr lang="en-US">
                <a:latin typeface="Calibri"/>
                <a:cs typeface="Calibri"/>
              </a:rPr>
              <a:t>HPC are expanded at one container at a time:</a:t>
            </a:r>
          </a:p>
          <a:p>
            <a:pPr eaLnBrk="1" hangingPunct="1">
              <a:buFont typeface="Arial" charset="0"/>
              <a:buChar char="•"/>
            </a:pPr>
            <a:endParaRPr lang="en-US">
              <a:latin typeface="Calibri"/>
              <a:cs typeface="Calibri"/>
            </a:endParaRPr>
          </a:p>
          <a:p>
            <a:pPr eaLnBrk="1" hangingPunct="1">
              <a:buFont typeface="Arial" charset="0"/>
              <a:buChar char="•"/>
            </a:pPr>
            <a:endParaRPr lang="en-US">
              <a:latin typeface="Calibri"/>
              <a:cs typeface="Calibri"/>
            </a:endParaRPr>
          </a:p>
        </p:txBody>
      </p:sp>
      <p:pic>
        <p:nvPicPr>
          <p:cNvPr id="7" name="Picture 6" descr="amazon-perdi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038" y="3573463"/>
            <a:ext cx="4783137" cy="2695575"/>
          </a:xfrm>
          <a:prstGeom prst="rect">
            <a:avLst/>
          </a:prstGeom>
          <a:ln>
            <a:noFill/>
          </a:ln>
          <a:effectLst>
            <a:outerShdw blurRad="292100" dist="139700" dir="2700000" algn="tl" rotWithShape="0">
              <a:srgbClr val="333333">
                <a:alpha val="65000"/>
              </a:srgbClr>
            </a:outerShdw>
          </a:effectLst>
        </p:spPr>
      </p:pic>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076700"/>
            <a:ext cx="3514725"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5550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10166</TotalTime>
  <Words>1671</Words>
  <Application>Microsoft Macintosh PowerPoint</Application>
  <PresentationFormat>On-screen Show (4:3)</PresentationFormat>
  <Paragraphs>255</Paragraphs>
  <Slides>43</Slides>
  <Notes>7</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Advanced Sequencing Technologies &amp; Applications</vt:lpstr>
      <vt:lpstr>WUSTL – MGI: Group members</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In this workshop:</vt:lpstr>
      <vt:lpstr>Things we have set up:</vt:lpstr>
      <vt:lpstr>Amazon AWS documentation</vt:lpstr>
      <vt:lpstr>Logging into Amazon AWS</vt:lpstr>
      <vt:lpstr>Login to AWS console </vt:lpstr>
      <vt:lpstr>Select "EC2" service</vt:lpstr>
      <vt:lpstr>Launch a new Instance</vt:lpstr>
      <vt:lpstr>Choose an AMI – Find the CSHL SEQTEC 2016 AMI in the Community AMIs</vt:lpstr>
      <vt:lpstr>Choose “m4.2xlarge” instance type, then "Next: Configure Instance Details".</vt:lpstr>
      <vt:lpstr>Select "Protect against accidental termination", then "Next: Add Storage".</vt:lpstr>
      <vt:lpstr>You should see "snap-xxxxxxx" (32GB) and "snap-xxxxxxx" (80GB) as the two storage volumes selected. Then, "Next: Tag Instance"</vt:lpstr>
      <vt:lpstr>Create a tag like “Name=ObiGriffith” [use your own name]. Then hit "Next: Configure Security Group".</vt:lpstr>
      <vt:lpstr>Select an Existing Security Group, choose "SSH_HTTP". Then hit "Review and Launch". </vt:lpstr>
      <vt:lpstr>Review the details of your instance, note the warnings, then hit Launch</vt:lpstr>
      <vt:lpstr>Choose an existing key pair: "CSHL_2016" and then Launch.</vt:lpstr>
      <vt:lpstr>View Instances to see your new instance spinning up!</vt:lpstr>
      <vt:lpstr>Find YOUR instance, select it, and then hit connect for instructions on how to connect</vt:lpstr>
      <vt:lpstr>Take note of your Public DNS and the instructions on changing permissions for the key file (Note, we will login as ubuntu NOT root)</vt:lpstr>
      <vt:lpstr>Opening a ‘terminal session’ on a Mac</vt:lpstr>
      <vt:lpstr>Add the terminal App to your dock</vt:lpstr>
      <vt:lpstr>Creating a working directory on your Mac called ‘cshl’</vt:lpstr>
      <vt:lpstr>Obtain your AWS ‘key’ file from course wiki</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Obi Griffith</cp:lastModifiedBy>
  <cp:revision>679</cp:revision>
  <dcterms:created xsi:type="dcterms:W3CDTF">2011-11-14T19:50:16Z</dcterms:created>
  <dcterms:modified xsi:type="dcterms:W3CDTF">2016-11-12T02:08:35Z</dcterms:modified>
</cp:coreProperties>
</file>